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75"/>
  </p:notesMasterIdLst>
  <p:sldIdLst>
    <p:sldId id="256" r:id="rId5"/>
    <p:sldId id="257" r:id="rId6"/>
    <p:sldId id="258" r:id="rId7"/>
    <p:sldId id="259" r:id="rId8"/>
    <p:sldId id="287" r:id="rId9"/>
    <p:sldId id="285" r:id="rId10"/>
    <p:sldId id="386" r:id="rId11"/>
    <p:sldId id="385" r:id="rId12"/>
    <p:sldId id="260" r:id="rId13"/>
    <p:sldId id="286" r:id="rId14"/>
    <p:sldId id="261" r:id="rId15"/>
    <p:sldId id="262" r:id="rId16"/>
    <p:sldId id="263" r:id="rId17"/>
    <p:sldId id="264" r:id="rId18"/>
    <p:sldId id="265" r:id="rId19"/>
    <p:sldId id="319" r:id="rId20"/>
    <p:sldId id="320" r:id="rId21"/>
    <p:sldId id="321" r:id="rId22"/>
    <p:sldId id="322" r:id="rId23"/>
    <p:sldId id="289" r:id="rId24"/>
    <p:sldId id="314" r:id="rId25"/>
    <p:sldId id="315" r:id="rId26"/>
    <p:sldId id="323" r:id="rId27"/>
    <p:sldId id="325" r:id="rId28"/>
    <p:sldId id="270" r:id="rId29"/>
    <p:sldId id="317" r:id="rId30"/>
    <p:sldId id="272" r:id="rId31"/>
    <p:sldId id="273" r:id="rId32"/>
    <p:sldId id="275" r:id="rId33"/>
    <p:sldId id="316" r:id="rId34"/>
    <p:sldId id="382" r:id="rId35"/>
    <p:sldId id="383" r:id="rId36"/>
    <p:sldId id="276" r:id="rId37"/>
    <p:sldId id="277" r:id="rId38"/>
    <p:sldId id="278" r:id="rId39"/>
    <p:sldId id="279" r:id="rId40"/>
    <p:sldId id="381" r:id="rId41"/>
    <p:sldId id="329" r:id="rId42"/>
    <p:sldId id="281" r:id="rId43"/>
    <p:sldId id="380" r:id="rId44"/>
    <p:sldId id="282" r:id="rId45"/>
    <p:sldId id="288" r:id="rId46"/>
    <p:sldId id="368" r:id="rId47"/>
    <p:sldId id="342" r:id="rId48"/>
    <p:sldId id="343" r:id="rId49"/>
    <p:sldId id="345" r:id="rId50"/>
    <p:sldId id="346" r:id="rId51"/>
    <p:sldId id="367" r:id="rId52"/>
    <p:sldId id="370" r:id="rId53"/>
    <p:sldId id="371" r:id="rId54"/>
    <p:sldId id="347" r:id="rId55"/>
    <p:sldId id="375" r:id="rId56"/>
    <p:sldId id="378" r:id="rId57"/>
    <p:sldId id="387" r:id="rId58"/>
    <p:sldId id="377" r:id="rId59"/>
    <p:sldId id="379" r:id="rId60"/>
    <p:sldId id="369" r:id="rId61"/>
    <p:sldId id="324" r:id="rId62"/>
    <p:sldId id="331" r:id="rId63"/>
    <p:sldId id="332" r:id="rId64"/>
    <p:sldId id="333" r:id="rId65"/>
    <p:sldId id="334" r:id="rId66"/>
    <p:sldId id="335" r:id="rId67"/>
    <p:sldId id="336" r:id="rId68"/>
    <p:sldId id="280" r:id="rId69"/>
    <p:sldId id="384" r:id="rId70"/>
    <p:sldId id="340" r:id="rId71"/>
    <p:sldId id="341" r:id="rId72"/>
    <p:sldId id="338" r:id="rId73"/>
    <p:sldId id="337" r:id="rId7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DED"/>
    <a:srgbClr val="4472C4"/>
    <a:srgbClr val="FFCCCC"/>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1B4101-9195-43F4-8CBE-4D27872E89AF}" v="194" dt="2025-08-20T19:59:13.0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324" autoAdjust="0"/>
  </p:normalViewPr>
  <p:slideViewPr>
    <p:cSldViewPr snapToGrid="0">
      <p:cViewPr varScale="1">
        <p:scale>
          <a:sx n="91" d="100"/>
          <a:sy n="91" d="100"/>
        </p:scale>
        <p:origin x="41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pson, Brielle" userId="f0ea580a-03ee-4a63-bd84-436803179175" providerId="ADAL" clId="{02A9B149-EEFE-42B7-8709-1BE264F728CD}"/>
    <pc:docChg chg="undo custSel addSld modSld">
      <pc:chgData name="Thompson, Brielle" userId="f0ea580a-03ee-4a63-bd84-436803179175" providerId="ADAL" clId="{02A9B149-EEFE-42B7-8709-1BE264F728CD}" dt="2025-08-14T18:57:10.060" v="136" actId="313"/>
      <pc:docMkLst>
        <pc:docMk/>
      </pc:docMkLst>
      <pc:sldChg chg="setBg">
        <pc:chgData name="Thompson, Brielle" userId="f0ea580a-03ee-4a63-bd84-436803179175" providerId="ADAL" clId="{02A9B149-EEFE-42B7-8709-1BE264F728CD}" dt="2025-08-14T18:54:46.485" v="128"/>
        <pc:sldMkLst>
          <pc:docMk/>
          <pc:sldMk cId="2003417427" sldId="259"/>
        </pc:sldMkLst>
      </pc:sldChg>
      <pc:sldChg chg="modAnim">
        <pc:chgData name="Thompson, Brielle" userId="f0ea580a-03ee-4a63-bd84-436803179175" providerId="ADAL" clId="{02A9B149-EEFE-42B7-8709-1BE264F728CD}" dt="2025-08-12T16:29:36.188" v="84"/>
        <pc:sldMkLst>
          <pc:docMk/>
          <pc:sldMk cId="2891040449" sldId="279"/>
        </pc:sldMkLst>
      </pc:sldChg>
      <pc:sldChg chg="modSp mod">
        <pc:chgData name="Thompson, Brielle" userId="f0ea580a-03ee-4a63-bd84-436803179175" providerId="ADAL" clId="{02A9B149-EEFE-42B7-8709-1BE264F728CD}" dt="2025-08-12T16:30:17.238" v="94" actId="1076"/>
        <pc:sldMkLst>
          <pc:docMk/>
          <pc:sldMk cId="1172051344" sldId="281"/>
        </pc:sldMkLst>
        <pc:spChg chg="mod">
          <ac:chgData name="Thompson, Brielle" userId="f0ea580a-03ee-4a63-bd84-436803179175" providerId="ADAL" clId="{02A9B149-EEFE-42B7-8709-1BE264F728CD}" dt="2025-08-12T16:30:17.238" v="94" actId="1076"/>
          <ac:spMkLst>
            <pc:docMk/>
            <pc:sldMk cId="1172051344" sldId="281"/>
            <ac:spMk id="9" creationId="{045F8491-E791-B065-2AA4-C9F6C2A86CB9}"/>
          </ac:spMkLst>
        </pc:spChg>
      </pc:sldChg>
      <pc:sldChg chg="modSp mod">
        <pc:chgData name="Thompson, Brielle" userId="f0ea580a-03ee-4a63-bd84-436803179175" providerId="ADAL" clId="{02A9B149-EEFE-42B7-8709-1BE264F728CD}" dt="2025-08-14T18:54:59.053" v="130" actId="1076"/>
        <pc:sldMkLst>
          <pc:docMk/>
          <pc:sldMk cId="1913243385" sldId="285"/>
        </pc:sldMkLst>
        <pc:picChg chg="mod">
          <ac:chgData name="Thompson, Brielle" userId="f0ea580a-03ee-4a63-bd84-436803179175" providerId="ADAL" clId="{02A9B149-EEFE-42B7-8709-1BE264F728CD}" dt="2025-08-14T18:54:59.053" v="130" actId="1076"/>
          <ac:picMkLst>
            <pc:docMk/>
            <pc:sldMk cId="1913243385" sldId="285"/>
            <ac:picMk id="8" creationId="{E71BCE3D-51BF-9D42-5074-14C025FFDA9A}"/>
          </ac:picMkLst>
        </pc:picChg>
      </pc:sldChg>
      <pc:sldChg chg="setBg">
        <pc:chgData name="Thompson, Brielle" userId="f0ea580a-03ee-4a63-bd84-436803179175" providerId="ADAL" clId="{02A9B149-EEFE-42B7-8709-1BE264F728CD}" dt="2025-08-14T18:54:54.746" v="129"/>
        <pc:sldMkLst>
          <pc:docMk/>
          <pc:sldMk cId="1519288452" sldId="287"/>
        </pc:sldMkLst>
      </pc:sldChg>
      <pc:sldChg chg="modAnim">
        <pc:chgData name="Thompson, Brielle" userId="f0ea580a-03ee-4a63-bd84-436803179175" providerId="ADAL" clId="{02A9B149-EEFE-42B7-8709-1BE264F728CD}" dt="2025-08-12T16:26:12.028" v="5"/>
        <pc:sldMkLst>
          <pc:docMk/>
          <pc:sldMk cId="1283973517" sldId="314"/>
        </pc:sldMkLst>
      </pc:sldChg>
      <pc:sldChg chg="modSp mod">
        <pc:chgData name="Thompson, Brielle" userId="f0ea580a-03ee-4a63-bd84-436803179175" providerId="ADAL" clId="{02A9B149-EEFE-42B7-8709-1BE264F728CD}" dt="2025-08-12T16:33:55.634" v="123" actId="122"/>
        <pc:sldMkLst>
          <pc:docMk/>
          <pc:sldMk cId="2392093775" sldId="316"/>
        </pc:sldMkLst>
        <pc:spChg chg="mod">
          <ac:chgData name="Thompson, Brielle" userId="f0ea580a-03ee-4a63-bd84-436803179175" providerId="ADAL" clId="{02A9B149-EEFE-42B7-8709-1BE264F728CD}" dt="2025-08-12T16:33:55.634" v="123" actId="122"/>
          <ac:spMkLst>
            <pc:docMk/>
            <pc:sldMk cId="2392093775" sldId="316"/>
            <ac:spMk id="2" creationId="{080014DB-C230-3194-DA8D-93C1210BF11F}"/>
          </ac:spMkLst>
        </pc:spChg>
      </pc:sldChg>
      <pc:sldChg chg="modSp mod">
        <pc:chgData name="Thompson, Brielle" userId="f0ea580a-03ee-4a63-bd84-436803179175" providerId="ADAL" clId="{02A9B149-EEFE-42B7-8709-1BE264F728CD}" dt="2025-08-12T16:33:48.836" v="120" actId="122"/>
        <pc:sldMkLst>
          <pc:docMk/>
          <pc:sldMk cId="1228484027" sldId="317"/>
        </pc:sldMkLst>
        <pc:spChg chg="mod">
          <ac:chgData name="Thompson, Brielle" userId="f0ea580a-03ee-4a63-bd84-436803179175" providerId="ADAL" clId="{02A9B149-EEFE-42B7-8709-1BE264F728CD}" dt="2025-08-12T16:33:48.836" v="120" actId="122"/>
          <ac:spMkLst>
            <pc:docMk/>
            <pc:sldMk cId="1228484027" sldId="317"/>
            <ac:spMk id="2" creationId="{5C524EFE-C148-BA39-157A-3764665FCF0D}"/>
          </ac:spMkLst>
        </pc:spChg>
      </pc:sldChg>
      <pc:sldChg chg="modAnim">
        <pc:chgData name="Thompson, Brielle" userId="f0ea580a-03ee-4a63-bd84-436803179175" providerId="ADAL" clId="{02A9B149-EEFE-42B7-8709-1BE264F728CD}" dt="2025-08-12T16:25:29.491" v="1"/>
        <pc:sldMkLst>
          <pc:docMk/>
          <pc:sldMk cId="2363423271" sldId="319"/>
        </pc:sldMkLst>
      </pc:sldChg>
      <pc:sldChg chg="modAnim">
        <pc:chgData name="Thompson, Brielle" userId="f0ea580a-03ee-4a63-bd84-436803179175" providerId="ADAL" clId="{02A9B149-EEFE-42B7-8709-1BE264F728CD}" dt="2025-08-12T16:25:58.727" v="2"/>
        <pc:sldMkLst>
          <pc:docMk/>
          <pc:sldMk cId="1177084656" sldId="320"/>
        </pc:sldMkLst>
      </pc:sldChg>
      <pc:sldChg chg="modAnim">
        <pc:chgData name="Thompson, Brielle" userId="f0ea580a-03ee-4a63-bd84-436803179175" providerId="ADAL" clId="{02A9B149-EEFE-42B7-8709-1BE264F728CD}" dt="2025-08-12T16:26:03.593" v="3"/>
        <pc:sldMkLst>
          <pc:docMk/>
          <pc:sldMk cId="710061240" sldId="321"/>
        </pc:sldMkLst>
      </pc:sldChg>
      <pc:sldChg chg="modAnim">
        <pc:chgData name="Thompson, Brielle" userId="f0ea580a-03ee-4a63-bd84-436803179175" providerId="ADAL" clId="{02A9B149-EEFE-42B7-8709-1BE264F728CD}" dt="2025-08-12T16:26:07.215" v="4"/>
        <pc:sldMkLst>
          <pc:docMk/>
          <pc:sldMk cId="2262787573" sldId="322"/>
        </pc:sldMkLst>
      </pc:sldChg>
      <pc:sldChg chg="modAnim">
        <pc:chgData name="Thompson, Brielle" userId="f0ea580a-03ee-4a63-bd84-436803179175" providerId="ADAL" clId="{02A9B149-EEFE-42B7-8709-1BE264F728CD}" dt="2025-08-12T16:26:16.319" v="6"/>
        <pc:sldMkLst>
          <pc:docMk/>
          <pc:sldMk cId="4268517100" sldId="323"/>
        </pc:sldMkLst>
      </pc:sldChg>
      <pc:sldChg chg="modSp mod">
        <pc:chgData name="Thompson, Brielle" userId="f0ea580a-03ee-4a63-bd84-436803179175" providerId="ADAL" clId="{02A9B149-EEFE-42B7-8709-1BE264F728CD}" dt="2025-08-12T16:34:32.150" v="127" actId="207"/>
        <pc:sldMkLst>
          <pc:docMk/>
          <pc:sldMk cId="1077656551" sldId="324"/>
        </pc:sldMkLst>
        <pc:spChg chg="mod">
          <ac:chgData name="Thompson, Brielle" userId="f0ea580a-03ee-4a63-bd84-436803179175" providerId="ADAL" clId="{02A9B149-EEFE-42B7-8709-1BE264F728CD}" dt="2025-08-12T16:34:32.150" v="127" actId="207"/>
          <ac:spMkLst>
            <pc:docMk/>
            <pc:sldMk cId="1077656551" sldId="324"/>
            <ac:spMk id="2" creationId="{8E50F8AE-4C96-0486-DD1A-259B2D383B3C}"/>
          </ac:spMkLst>
        </pc:spChg>
        <pc:picChg chg="mod">
          <ac:chgData name="Thompson, Brielle" userId="f0ea580a-03ee-4a63-bd84-436803179175" providerId="ADAL" clId="{02A9B149-EEFE-42B7-8709-1BE264F728CD}" dt="2025-08-12T16:33:36.849" v="117" actId="1076"/>
          <ac:picMkLst>
            <pc:docMk/>
            <pc:sldMk cId="1077656551" sldId="324"/>
            <ac:picMk id="10" creationId="{93BE384B-60BE-DD2E-E77A-289C8535A0C0}"/>
          </ac:picMkLst>
        </pc:picChg>
      </pc:sldChg>
      <pc:sldChg chg="modSp mod">
        <pc:chgData name="Thompson, Brielle" userId="f0ea580a-03ee-4a63-bd84-436803179175" providerId="ADAL" clId="{02A9B149-EEFE-42B7-8709-1BE264F728CD}" dt="2025-08-12T16:26:41.576" v="31" actId="1036"/>
        <pc:sldMkLst>
          <pc:docMk/>
          <pc:sldMk cId="2409145818" sldId="325"/>
        </pc:sldMkLst>
        <pc:spChg chg="mod">
          <ac:chgData name="Thompson, Brielle" userId="f0ea580a-03ee-4a63-bd84-436803179175" providerId="ADAL" clId="{02A9B149-EEFE-42B7-8709-1BE264F728CD}" dt="2025-08-12T16:26:28.403" v="8" actId="20577"/>
          <ac:spMkLst>
            <pc:docMk/>
            <pc:sldMk cId="2409145818" sldId="325"/>
            <ac:spMk id="3" creationId="{F32548B5-4AF9-F2D4-C8FE-FC66E8295AB7}"/>
          </ac:spMkLst>
        </pc:spChg>
        <pc:spChg chg="mod">
          <ac:chgData name="Thompson, Brielle" userId="f0ea580a-03ee-4a63-bd84-436803179175" providerId="ADAL" clId="{02A9B149-EEFE-42B7-8709-1BE264F728CD}" dt="2025-08-12T16:26:41.576" v="31" actId="1036"/>
          <ac:spMkLst>
            <pc:docMk/>
            <pc:sldMk cId="2409145818" sldId="325"/>
            <ac:spMk id="12" creationId="{327E8902-180F-5FF6-68E6-9705CDF1ADB8}"/>
          </ac:spMkLst>
        </pc:spChg>
      </pc:sldChg>
      <pc:sldChg chg="modAnim">
        <pc:chgData name="Thompson, Brielle" userId="f0ea580a-03ee-4a63-bd84-436803179175" providerId="ADAL" clId="{02A9B149-EEFE-42B7-8709-1BE264F728CD}" dt="2025-08-12T16:30:13.118" v="92"/>
        <pc:sldMkLst>
          <pc:docMk/>
          <pc:sldMk cId="1883790078" sldId="329"/>
        </pc:sldMkLst>
      </pc:sldChg>
      <pc:sldChg chg="modSp modAnim">
        <pc:chgData name="Thompson, Brielle" userId="f0ea580a-03ee-4a63-bd84-436803179175" providerId="ADAL" clId="{02A9B149-EEFE-42B7-8709-1BE264F728CD}" dt="2025-08-14T18:57:10.060" v="136" actId="313"/>
        <pc:sldMkLst>
          <pc:docMk/>
          <pc:sldMk cId="1808799092" sldId="338"/>
        </pc:sldMkLst>
        <pc:spChg chg="mod">
          <ac:chgData name="Thompson, Brielle" userId="f0ea580a-03ee-4a63-bd84-436803179175" providerId="ADAL" clId="{02A9B149-EEFE-42B7-8709-1BE264F728CD}" dt="2025-08-14T18:57:10.060" v="136" actId="313"/>
          <ac:spMkLst>
            <pc:docMk/>
            <pc:sldMk cId="1808799092" sldId="338"/>
            <ac:spMk id="3" creationId="{A4638624-EBBF-A185-DE90-C93E5529A947}"/>
          </ac:spMkLst>
        </pc:spChg>
      </pc:sldChg>
      <pc:sldChg chg="modSp mod">
        <pc:chgData name="Thompson, Brielle" userId="f0ea580a-03ee-4a63-bd84-436803179175" providerId="ADAL" clId="{02A9B149-EEFE-42B7-8709-1BE264F728CD}" dt="2025-08-12T16:32:04.318" v="112" actId="1076"/>
        <pc:sldMkLst>
          <pc:docMk/>
          <pc:sldMk cId="1423802778" sldId="345"/>
        </pc:sldMkLst>
        <pc:spChg chg="mod">
          <ac:chgData name="Thompson, Brielle" userId="f0ea580a-03ee-4a63-bd84-436803179175" providerId="ADAL" clId="{02A9B149-EEFE-42B7-8709-1BE264F728CD}" dt="2025-08-12T16:31:55.759" v="109" actId="1076"/>
          <ac:spMkLst>
            <pc:docMk/>
            <pc:sldMk cId="1423802778" sldId="345"/>
            <ac:spMk id="12" creationId="{78160707-9F1D-D6F1-9BFB-0EF1F3BD4BB8}"/>
          </ac:spMkLst>
        </pc:spChg>
        <pc:spChg chg="mod">
          <ac:chgData name="Thompson, Brielle" userId="f0ea580a-03ee-4a63-bd84-436803179175" providerId="ADAL" clId="{02A9B149-EEFE-42B7-8709-1BE264F728CD}" dt="2025-08-12T16:32:04.318" v="112" actId="1076"/>
          <ac:spMkLst>
            <pc:docMk/>
            <pc:sldMk cId="1423802778" sldId="345"/>
            <ac:spMk id="23" creationId="{56D66FEE-F936-497C-D383-C02F6BF18018}"/>
          </ac:spMkLst>
        </pc:spChg>
        <pc:cxnChg chg="mod">
          <ac:chgData name="Thompson, Brielle" userId="f0ea580a-03ee-4a63-bd84-436803179175" providerId="ADAL" clId="{02A9B149-EEFE-42B7-8709-1BE264F728CD}" dt="2025-08-12T16:31:26.243" v="100" actId="14100"/>
          <ac:cxnSpMkLst>
            <pc:docMk/>
            <pc:sldMk cId="1423802778" sldId="345"/>
            <ac:cxnSpMk id="34" creationId="{038946E9-D2BB-D0DE-8247-F01F45715ABB}"/>
          </ac:cxnSpMkLst>
        </pc:cxnChg>
        <pc:cxnChg chg="mod">
          <ac:chgData name="Thompson, Brielle" userId="f0ea580a-03ee-4a63-bd84-436803179175" providerId="ADAL" clId="{02A9B149-EEFE-42B7-8709-1BE264F728CD}" dt="2025-08-12T16:31:31.089" v="102" actId="14100"/>
          <ac:cxnSpMkLst>
            <pc:docMk/>
            <pc:sldMk cId="1423802778" sldId="345"/>
            <ac:cxnSpMk id="38" creationId="{00AEDB6F-B647-2CCC-E591-9FB9014A3098}"/>
          </ac:cxnSpMkLst>
        </pc:cxnChg>
        <pc:cxnChg chg="mod">
          <ac:chgData name="Thompson, Brielle" userId="f0ea580a-03ee-4a63-bd84-436803179175" providerId="ADAL" clId="{02A9B149-EEFE-42B7-8709-1BE264F728CD}" dt="2025-08-12T16:31:28.690" v="101" actId="14100"/>
          <ac:cxnSpMkLst>
            <pc:docMk/>
            <pc:sldMk cId="1423802778" sldId="345"/>
            <ac:cxnSpMk id="41" creationId="{8B3C284B-0D81-6B0D-31A7-CC90C858D25C}"/>
          </ac:cxnSpMkLst>
        </pc:cxnChg>
        <pc:cxnChg chg="mod">
          <ac:chgData name="Thompson, Brielle" userId="f0ea580a-03ee-4a63-bd84-436803179175" providerId="ADAL" clId="{02A9B149-EEFE-42B7-8709-1BE264F728CD}" dt="2025-08-12T16:31:33.156" v="103" actId="14100"/>
          <ac:cxnSpMkLst>
            <pc:docMk/>
            <pc:sldMk cId="1423802778" sldId="345"/>
            <ac:cxnSpMk id="44" creationId="{95A88797-3C93-2631-3140-8427651EDD8C}"/>
          </ac:cxnSpMkLst>
        </pc:cxnChg>
        <pc:cxnChg chg="mod">
          <ac:chgData name="Thompson, Brielle" userId="f0ea580a-03ee-4a63-bd84-436803179175" providerId="ADAL" clId="{02A9B149-EEFE-42B7-8709-1BE264F728CD}" dt="2025-08-12T16:31:35.133" v="104" actId="14100"/>
          <ac:cxnSpMkLst>
            <pc:docMk/>
            <pc:sldMk cId="1423802778" sldId="345"/>
            <ac:cxnSpMk id="47" creationId="{7F619188-09D3-AD5B-C028-DA47A453C2E4}"/>
          </ac:cxnSpMkLst>
        </pc:cxnChg>
        <pc:cxnChg chg="mod">
          <ac:chgData name="Thompson, Brielle" userId="f0ea580a-03ee-4a63-bd84-436803179175" providerId="ADAL" clId="{02A9B149-EEFE-42B7-8709-1BE264F728CD}" dt="2025-08-12T16:31:37.269" v="105" actId="14100"/>
          <ac:cxnSpMkLst>
            <pc:docMk/>
            <pc:sldMk cId="1423802778" sldId="345"/>
            <ac:cxnSpMk id="50" creationId="{4973476E-6024-A358-03E5-F02FFCFCE946}"/>
          </ac:cxnSpMkLst>
        </pc:cxnChg>
        <pc:cxnChg chg="mod">
          <ac:chgData name="Thompson, Brielle" userId="f0ea580a-03ee-4a63-bd84-436803179175" providerId="ADAL" clId="{02A9B149-EEFE-42B7-8709-1BE264F728CD}" dt="2025-08-12T16:31:39.259" v="106" actId="14100"/>
          <ac:cxnSpMkLst>
            <pc:docMk/>
            <pc:sldMk cId="1423802778" sldId="345"/>
            <ac:cxnSpMk id="53" creationId="{E0F04FBE-2E1B-CE80-F904-90B33837A4D6}"/>
          </ac:cxnSpMkLst>
        </pc:cxnChg>
      </pc:sldChg>
      <pc:sldChg chg="delSp mod delAnim">
        <pc:chgData name="Thompson, Brielle" userId="f0ea580a-03ee-4a63-bd84-436803179175" providerId="ADAL" clId="{02A9B149-EEFE-42B7-8709-1BE264F728CD}" dt="2025-08-12T16:33:03.704" v="114" actId="478"/>
        <pc:sldMkLst>
          <pc:docMk/>
          <pc:sldMk cId="3119571330" sldId="378"/>
        </pc:sldMkLst>
      </pc:sldChg>
      <pc:sldChg chg="modAnim">
        <pc:chgData name="Thompson, Brielle" userId="f0ea580a-03ee-4a63-bd84-436803179175" providerId="ADAL" clId="{02A9B149-EEFE-42B7-8709-1BE264F728CD}" dt="2025-08-12T16:30:47.225" v="99"/>
        <pc:sldMkLst>
          <pc:docMk/>
          <pc:sldMk cId="1750246854" sldId="380"/>
        </pc:sldMkLst>
      </pc:sldChg>
      <pc:sldChg chg="modSp mod modAnim">
        <pc:chgData name="Thompson, Brielle" userId="f0ea580a-03ee-4a63-bd84-436803179175" providerId="ADAL" clId="{02A9B149-EEFE-42B7-8709-1BE264F728CD}" dt="2025-08-12T16:29:53.066" v="88"/>
        <pc:sldMkLst>
          <pc:docMk/>
          <pc:sldMk cId="3530266644" sldId="381"/>
        </pc:sldMkLst>
        <pc:spChg chg="mod">
          <ac:chgData name="Thompson, Brielle" userId="f0ea580a-03ee-4a63-bd84-436803179175" providerId="ADAL" clId="{02A9B149-EEFE-42B7-8709-1BE264F728CD}" dt="2025-08-12T16:29:43.621" v="85" actId="113"/>
          <ac:spMkLst>
            <pc:docMk/>
            <pc:sldMk cId="3530266644" sldId="381"/>
            <ac:spMk id="2" creationId="{3B207CC6-2500-989A-553C-A73FDAD8A3AC}"/>
          </ac:spMkLst>
        </pc:spChg>
      </pc:sldChg>
      <pc:sldChg chg="modAnim">
        <pc:chgData name="Thompson, Brielle" userId="f0ea580a-03ee-4a63-bd84-436803179175" providerId="ADAL" clId="{02A9B149-EEFE-42B7-8709-1BE264F728CD}" dt="2025-08-12T16:29:06.705" v="81"/>
        <pc:sldMkLst>
          <pc:docMk/>
          <pc:sldMk cId="1238556683" sldId="382"/>
        </pc:sldMkLst>
      </pc:sldChg>
      <pc:sldChg chg="modAnim">
        <pc:chgData name="Thompson, Brielle" userId="f0ea580a-03ee-4a63-bd84-436803179175" providerId="ADAL" clId="{02A9B149-EEFE-42B7-8709-1BE264F728CD}" dt="2025-08-12T16:29:18.610" v="82"/>
        <pc:sldMkLst>
          <pc:docMk/>
          <pc:sldMk cId="2427884093" sldId="383"/>
        </pc:sldMkLst>
      </pc:sldChg>
      <pc:sldChg chg="addSp modSp mod">
        <pc:chgData name="Thompson, Brielle" userId="f0ea580a-03ee-4a63-bd84-436803179175" providerId="ADAL" clId="{02A9B149-EEFE-42B7-8709-1BE264F728CD}" dt="2025-08-14T18:55:24.370" v="134" actId="207"/>
        <pc:sldMkLst>
          <pc:docMk/>
          <pc:sldMk cId="4153354573" sldId="386"/>
        </pc:sldMkLst>
        <pc:spChg chg="mod">
          <ac:chgData name="Thompson, Brielle" userId="f0ea580a-03ee-4a63-bd84-436803179175" providerId="ADAL" clId="{02A9B149-EEFE-42B7-8709-1BE264F728CD}" dt="2025-08-14T18:55:06.078" v="131" actId="113"/>
          <ac:spMkLst>
            <pc:docMk/>
            <pc:sldMk cId="4153354573" sldId="386"/>
            <ac:spMk id="3" creationId="{17ED4BBC-B8FB-22BE-F362-D9083AEB87D1}"/>
          </ac:spMkLst>
        </pc:spChg>
        <pc:spChg chg="add mod ord">
          <ac:chgData name="Thompson, Brielle" userId="f0ea580a-03ee-4a63-bd84-436803179175" providerId="ADAL" clId="{02A9B149-EEFE-42B7-8709-1BE264F728CD}" dt="2025-08-14T18:55:24.370" v="134" actId="207"/>
          <ac:spMkLst>
            <pc:docMk/>
            <pc:sldMk cId="4153354573" sldId="386"/>
            <ac:spMk id="4" creationId="{5496D3DE-0E0F-C35A-BB10-51A0BC80AC24}"/>
          </ac:spMkLst>
        </pc:spChg>
      </pc:sldChg>
      <pc:sldChg chg="add modAnim">
        <pc:chgData name="Thompson, Brielle" userId="f0ea580a-03ee-4a63-bd84-436803179175" providerId="ADAL" clId="{02A9B149-EEFE-42B7-8709-1BE264F728CD}" dt="2025-08-12T16:33:06.803" v="115"/>
        <pc:sldMkLst>
          <pc:docMk/>
          <pc:sldMk cId="200923641" sldId="387"/>
        </pc:sldMkLst>
      </pc:sldChg>
    </pc:docChg>
  </pc:docChgLst>
  <pc:docChgLst>
    <pc:chgData name="Thompson, Brielle" userId="f0ea580a-03ee-4a63-bd84-436803179175" providerId="ADAL" clId="{B71B4101-9195-43F4-8CBE-4D27872E89AF}"/>
    <pc:docChg chg="undo custSel modSld">
      <pc:chgData name="Thompson, Brielle" userId="f0ea580a-03ee-4a63-bd84-436803179175" providerId="ADAL" clId="{B71B4101-9195-43F4-8CBE-4D27872E89AF}" dt="2025-08-20T19:59:19.251" v="490" actId="1076"/>
      <pc:docMkLst>
        <pc:docMk/>
      </pc:docMkLst>
      <pc:sldChg chg="modSp mod">
        <pc:chgData name="Thompson, Brielle" userId="f0ea580a-03ee-4a63-bd84-436803179175" providerId="ADAL" clId="{B71B4101-9195-43F4-8CBE-4D27872E89AF}" dt="2025-08-20T19:59:19.251" v="490" actId="1076"/>
        <pc:sldMkLst>
          <pc:docMk/>
          <pc:sldMk cId="3626898023" sldId="257"/>
        </pc:sldMkLst>
        <pc:spChg chg="mod">
          <ac:chgData name="Thompson, Brielle" userId="f0ea580a-03ee-4a63-bd84-436803179175" providerId="ADAL" clId="{B71B4101-9195-43F4-8CBE-4D27872E89AF}" dt="2025-08-20T19:59:19.251" v="490" actId="1076"/>
          <ac:spMkLst>
            <pc:docMk/>
            <pc:sldMk cId="3626898023" sldId="257"/>
            <ac:spMk id="3" creationId="{3B10A239-BF57-A898-00C7-75D6B51F5D1F}"/>
          </ac:spMkLst>
        </pc:spChg>
      </pc:sldChg>
      <pc:sldChg chg="addSp delSp modSp mod setBg">
        <pc:chgData name="Thompson, Brielle" userId="f0ea580a-03ee-4a63-bd84-436803179175" providerId="ADAL" clId="{B71B4101-9195-43F4-8CBE-4D27872E89AF}" dt="2025-08-20T19:52:32.122" v="301" actId="1076"/>
        <pc:sldMkLst>
          <pc:docMk/>
          <pc:sldMk cId="2003417427" sldId="259"/>
        </pc:sldMkLst>
        <pc:spChg chg="mod">
          <ac:chgData name="Thompson, Brielle" userId="f0ea580a-03ee-4a63-bd84-436803179175" providerId="ADAL" clId="{B71B4101-9195-43F4-8CBE-4D27872E89AF}" dt="2025-08-20T19:52:21.437" v="300" actId="20577"/>
          <ac:spMkLst>
            <pc:docMk/>
            <pc:sldMk cId="2003417427" sldId="259"/>
            <ac:spMk id="3" creationId="{5837945C-6763-F405-D93A-9B5F1763C541}"/>
          </ac:spMkLst>
        </pc:spChg>
        <pc:spChg chg="del mod">
          <ac:chgData name="Thompson, Brielle" userId="f0ea580a-03ee-4a63-bd84-436803179175" providerId="ADAL" clId="{B71B4101-9195-43F4-8CBE-4D27872E89AF}" dt="2025-08-20T16:14:11.831" v="12" actId="478"/>
          <ac:spMkLst>
            <pc:docMk/>
            <pc:sldMk cId="2003417427" sldId="259"/>
            <ac:spMk id="4" creationId="{7667367C-1A91-7BFD-EBD3-E8BAB2FDE680}"/>
          </ac:spMkLst>
        </pc:spChg>
        <pc:spChg chg="del">
          <ac:chgData name="Thompson, Brielle" userId="f0ea580a-03ee-4a63-bd84-436803179175" providerId="ADAL" clId="{B71B4101-9195-43F4-8CBE-4D27872E89AF}" dt="2025-08-20T19:50:23.618" v="262" actId="478"/>
          <ac:spMkLst>
            <pc:docMk/>
            <pc:sldMk cId="2003417427" sldId="259"/>
            <ac:spMk id="5" creationId="{BCDEE84B-B318-DB8C-600B-A6511651642F}"/>
          </ac:spMkLst>
        </pc:spChg>
        <pc:spChg chg="mod">
          <ac:chgData name="Thompson, Brielle" userId="f0ea580a-03ee-4a63-bd84-436803179175" providerId="ADAL" clId="{B71B4101-9195-43F4-8CBE-4D27872E89AF}" dt="2025-08-20T19:52:32.122" v="301" actId="1076"/>
          <ac:spMkLst>
            <pc:docMk/>
            <pc:sldMk cId="2003417427" sldId="259"/>
            <ac:spMk id="10" creationId="{9C21E0C2-BE78-96D6-DCF9-44037A9C8552}"/>
          </ac:spMkLst>
        </pc:spChg>
        <pc:picChg chg="add del mod">
          <ac:chgData name="Thompson, Brielle" userId="f0ea580a-03ee-4a63-bd84-436803179175" providerId="ADAL" clId="{B71B4101-9195-43F4-8CBE-4D27872E89AF}" dt="2025-08-20T16:11:57.730" v="4" actId="478"/>
          <ac:picMkLst>
            <pc:docMk/>
            <pc:sldMk cId="2003417427" sldId="259"/>
            <ac:picMk id="7" creationId="{4E9686B1-BE3E-B905-2243-69F524D63EC1}"/>
          </ac:picMkLst>
        </pc:picChg>
        <pc:picChg chg="add mod">
          <ac:chgData name="Thompson, Brielle" userId="f0ea580a-03ee-4a63-bd84-436803179175" providerId="ADAL" clId="{B71B4101-9195-43F4-8CBE-4D27872E89AF}" dt="2025-08-20T16:14:23.419" v="14" actId="208"/>
          <ac:picMkLst>
            <pc:docMk/>
            <pc:sldMk cId="2003417427" sldId="259"/>
            <ac:picMk id="8" creationId="{438457FD-ABCA-77BC-0C5F-8D313AA75492}"/>
          </ac:picMkLst>
        </pc:picChg>
        <pc:picChg chg="add mod">
          <ac:chgData name="Thompson, Brielle" userId="f0ea580a-03ee-4a63-bd84-436803179175" providerId="ADAL" clId="{B71B4101-9195-43F4-8CBE-4D27872E89AF}" dt="2025-08-20T19:51:04.788" v="273" actId="1076"/>
          <ac:picMkLst>
            <pc:docMk/>
            <pc:sldMk cId="2003417427" sldId="259"/>
            <ac:picMk id="9" creationId="{3DAACE0A-6C32-9BEC-759C-D54EAE322015}"/>
          </ac:picMkLst>
        </pc:picChg>
      </pc:sldChg>
      <pc:sldChg chg="modSp mod setBg">
        <pc:chgData name="Thompson, Brielle" userId="f0ea580a-03ee-4a63-bd84-436803179175" providerId="ADAL" clId="{B71B4101-9195-43F4-8CBE-4D27872E89AF}" dt="2025-08-20T19:37:29.430" v="246" actId="20577"/>
        <pc:sldMkLst>
          <pc:docMk/>
          <pc:sldMk cId="1519288452" sldId="287"/>
        </pc:sldMkLst>
        <pc:graphicFrameChg chg="mod ord modGraphic">
          <ac:chgData name="Thompson, Brielle" userId="f0ea580a-03ee-4a63-bd84-436803179175" providerId="ADAL" clId="{B71B4101-9195-43F4-8CBE-4D27872E89AF}" dt="2025-08-20T19:37:29.430" v="246" actId="20577"/>
          <ac:graphicFrameMkLst>
            <pc:docMk/>
            <pc:sldMk cId="1519288452" sldId="287"/>
            <ac:graphicFrameMk id="9" creationId="{5C66FD0C-6D0A-F887-4039-650DFE1BF75F}"/>
          </ac:graphicFrameMkLst>
        </pc:graphicFrame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svg"/><Relationship Id="rId1" Type="http://schemas.openxmlformats.org/officeDocument/2006/relationships/image" Target="../media/image89.png"/><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9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svg"/><Relationship Id="rId1" Type="http://schemas.openxmlformats.org/officeDocument/2006/relationships/image" Target="../media/image89.png"/><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92.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88796C-84E5-4B6B-9CF7-B61E4C15B5E0}" type="doc">
      <dgm:prSet loTypeId="urn:microsoft.com/office/officeart/2018/2/layout/IconVerticalSolidList" loCatId="icon" qsTypeId="urn:microsoft.com/office/officeart/2005/8/quickstyle/simple1" qsCatId="simple" csTypeId="urn:microsoft.com/office/officeart/2005/8/colors/colorful4" csCatId="colorful" phldr="1"/>
      <dgm:spPr/>
      <dgm:t>
        <a:bodyPr/>
        <a:lstStyle/>
        <a:p>
          <a:endParaRPr lang="en-US"/>
        </a:p>
      </dgm:t>
    </dgm:pt>
    <dgm:pt modelId="{485AC4E0-BF2D-4AD8-8D3B-2D6E3819ABC4}">
      <dgm:prSet custT="1"/>
      <dgm:spPr/>
      <dgm:t>
        <a:bodyPr/>
        <a:lstStyle/>
        <a:p>
          <a:pPr>
            <a:lnSpc>
              <a:spcPct val="100000"/>
            </a:lnSpc>
          </a:pPr>
          <a:r>
            <a:rPr lang="en-US" sz="3200" b="1" dirty="0"/>
            <a:t>Next week: </a:t>
          </a:r>
          <a:r>
            <a:rPr lang="en-US" sz="3200" b="0" u="sng" dirty="0" err="1"/>
            <a:t>Pr</a:t>
          </a:r>
          <a:r>
            <a:rPr lang="en-US" sz="3200" dirty="0"/>
            <a:t> step of </a:t>
          </a:r>
          <a:r>
            <a:rPr lang="en-US" sz="3200" b="0" u="sng" dirty="0" err="1"/>
            <a:t>Pr</a:t>
          </a:r>
          <a:r>
            <a:rPr lang="en-US" sz="3200" dirty="0" err="1"/>
            <a:t>OACT</a:t>
          </a:r>
          <a:endParaRPr lang="en-US" sz="3200" dirty="0"/>
        </a:p>
      </dgm:t>
    </dgm:pt>
    <dgm:pt modelId="{36C2114D-F4EA-42E7-814C-72914715A2A4}" type="parTrans" cxnId="{6811D09C-7CAC-4829-880E-1C2C940E1881}">
      <dgm:prSet/>
      <dgm:spPr/>
      <dgm:t>
        <a:bodyPr/>
        <a:lstStyle/>
        <a:p>
          <a:endParaRPr lang="en-US"/>
        </a:p>
      </dgm:t>
    </dgm:pt>
    <dgm:pt modelId="{FB2191A4-4516-4618-9786-89D3A73692B0}" type="sibTrans" cxnId="{6811D09C-7CAC-4829-880E-1C2C940E1881}">
      <dgm:prSet/>
      <dgm:spPr/>
      <dgm:t>
        <a:bodyPr/>
        <a:lstStyle/>
        <a:p>
          <a:endParaRPr lang="en-US"/>
        </a:p>
      </dgm:t>
    </dgm:pt>
    <dgm:pt modelId="{0A3C7FC9-664A-4038-A0D3-B06A5E396FBA}">
      <dgm:prSet custT="1"/>
      <dgm:spPr/>
      <dgm:t>
        <a:bodyPr/>
        <a:lstStyle/>
        <a:p>
          <a:pPr>
            <a:lnSpc>
              <a:spcPct val="100000"/>
            </a:lnSpc>
          </a:pPr>
          <a:r>
            <a:rPr lang="en-US" sz="3200" b="1" dirty="0"/>
            <a:t>Weekly: </a:t>
          </a:r>
          <a:r>
            <a:rPr lang="en-US" sz="3200" dirty="0"/>
            <a:t>Work through a step of the </a:t>
          </a:r>
          <a:r>
            <a:rPr lang="en-US" sz="3200" dirty="0" err="1"/>
            <a:t>PrOACT</a:t>
          </a:r>
          <a:r>
            <a:rPr lang="en-US" sz="3200" dirty="0"/>
            <a:t> process/ learn extra tools</a:t>
          </a:r>
        </a:p>
      </dgm:t>
    </dgm:pt>
    <dgm:pt modelId="{82FE7222-0AB0-4379-B7C9-AF298ABCAA86}" type="parTrans" cxnId="{3C8F8CC0-D43F-47FF-B1EE-19524A265068}">
      <dgm:prSet/>
      <dgm:spPr/>
      <dgm:t>
        <a:bodyPr/>
        <a:lstStyle/>
        <a:p>
          <a:endParaRPr lang="en-US"/>
        </a:p>
      </dgm:t>
    </dgm:pt>
    <dgm:pt modelId="{B0939ACD-34C2-4364-ADDE-02ECD203C97D}" type="sibTrans" cxnId="{3C8F8CC0-D43F-47FF-B1EE-19524A265068}">
      <dgm:prSet/>
      <dgm:spPr/>
      <dgm:t>
        <a:bodyPr/>
        <a:lstStyle/>
        <a:p>
          <a:endParaRPr lang="en-US"/>
        </a:p>
      </dgm:t>
    </dgm:pt>
    <dgm:pt modelId="{DA0018A9-3520-4B96-9371-0496D8FEBFC0}">
      <dgm:prSet custT="1"/>
      <dgm:spPr/>
      <dgm:t>
        <a:bodyPr/>
        <a:lstStyle/>
        <a:p>
          <a:pPr>
            <a:lnSpc>
              <a:spcPct val="100000"/>
            </a:lnSpc>
          </a:pPr>
          <a:r>
            <a:rPr lang="en-US" sz="3200" b="1" dirty="0"/>
            <a:t>Last week of class: </a:t>
          </a:r>
        </a:p>
      </dgm:t>
    </dgm:pt>
    <dgm:pt modelId="{B2987A38-1220-4A97-8E35-F999B371BE6D}" type="parTrans" cxnId="{591D11CB-FE98-4C50-B75D-8EB3C81F5D85}">
      <dgm:prSet/>
      <dgm:spPr/>
      <dgm:t>
        <a:bodyPr/>
        <a:lstStyle/>
        <a:p>
          <a:endParaRPr lang="en-US"/>
        </a:p>
      </dgm:t>
    </dgm:pt>
    <dgm:pt modelId="{31CE782F-5FA8-49BE-A4CA-59856909600E}" type="sibTrans" cxnId="{591D11CB-FE98-4C50-B75D-8EB3C81F5D85}">
      <dgm:prSet/>
      <dgm:spPr/>
      <dgm:t>
        <a:bodyPr/>
        <a:lstStyle/>
        <a:p>
          <a:endParaRPr lang="en-US"/>
        </a:p>
      </dgm:t>
    </dgm:pt>
    <dgm:pt modelId="{9F705E52-9093-4C8E-B216-0709DF65E169}">
      <dgm:prSet custT="1"/>
      <dgm:spPr/>
      <dgm:t>
        <a:bodyPr/>
        <a:lstStyle/>
        <a:p>
          <a:pPr>
            <a:lnSpc>
              <a:spcPct val="100000"/>
            </a:lnSpc>
          </a:pPr>
          <a:r>
            <a:rPr lang="en-US" sz="2000" dirty="0"/>
            <a:t>Elevator pitch of your research project in terms of SDM/</a:t>
          </a:r>
          <a:r>
            <a:rPr lang="en-US" sz="2000" dirty="0" err="1"/>
            <a:t>PrOACT</a:t>
          </a:r>
          <a:endParaRPr lang="en-US" sz="2000" dirty="0"/>
        </a:p>
      </dgm:t>
    </dgm:pt>
    <dgm:pt modelId="{7C1C12F0-84DB-4477-9D86-71A9B2690EFC}" type="parTrans" cxnId="{4FFB0D22-5F34-45C8-91BA-560CF9DE4E0C}">
      <dgm:prSet/>
      <dgm:spPr/>
      <dgm:t>
        <a:bodyPr/>
        <a:lstStyle/>
        <a:p>
          <a:endParaRPr lang="en-US"/>
        </a:p>
      </dgm:t>
    </dgm:pt>
    <dgm:pt modelId="{2EE430DF-101F-4D79-B87B-8A92BEA66DB2}" type="sibTrans" cxnId="{4FFB0D22-5F34-45C8-91BA-560CF9DE4E0C}">
      <dgm:prSet/>
      <dgm:spPr/>
      <dgm:t>
        <a:bodyPr/>
        <a:lstStyle/>
        <a:p>
          <a:endParaRPr lang="en-US"/>
        </a:p>
      </dgm:t>
    </dgm:pt>
    <dgm:pt modelId="{A7265913-BBC5-4E62-8EAF-55FE1358B0EA}">
      <dgm:prSet custT="1"/>
      <dgm:spPr/>
      <dgm:t>
        <a:bodyPr/>
        <a:lstStyle/>
        <a:p>
          <a:pPr>
            <a:lnSpc>
              <a:spcPct val="100000"/>
            </a:lnSpc>
          </a:pPr>
          <a:r>
            <a:rPr lang="en-US" sz="1400" dirty="0"/>
            <a:t>Note: Abridged </a:t>
          </a:r>
          <a:r>
            <a:rPr lang="en-US" sz="1400" dirty="0" err="1"/>
            <a:t>PrOACT</a:t>
          </a:r>
          <a:r>
            <a:rPr lang="en-US" sz="1400" dirty="0"/>
            <a:t> story slides with a star on the upper right are good examples to use for your presentation</a:t>
          </a:r>
        </a:p>
      </dgm:t>
    </dgm:pt>
    <dgm:pt modelId="{081163EE-0239-4D9B-945C-74666461A5A8}" type="parTrans" cxnId="{B0BD32DC-C0D9-48B2-BBA2-5C0726DFA2B3}">
      <dgm:prSet/>
      <dgm:spPr/>
      <dgm:t>
        <a:bodyPr/>
        <a:lstStyle/>
        <a:p>
          <a:endParaRPr lang="en-US"/>
        </a:p>
      </dgm:t>
    </dgm:pt>
    <dgm:pt modelId="{A325A3FE-1229-4750-A878-295119C1821A}" type="sibTrans" cxnId="{B0BD32DC-C0D9-48B2-BBA2-5C0726DFA2B3}">
      <dgm:prSet/>
      <dgm:spPr/>
      <dgm:t>
        <a:bodyPr/>
        <a:lstStyle/>
        <a:p>
          <a:endParaRPr lang="en-US"/>
        </a:p>
      </dgm:t>
    </dgm:pt>
    <dgm:pt modelId="{A056BA46-47B7-47AC-9D2C-2F76BB1B8416}" type="pres">
      <dgm:prSet presAssocID="{E388796C-84E5-4B6B-9CF7-B61E4C15B5E0}" presName="root" presStyleCnt="0">
        <dgm:presLayoutVars>
          <dgm:dir/>
          <dgm:resizeHandles val="exact"/>
        </dgm:presLayoutVars>
      </dgm:prSet>
      <dgm:spPr/>
    </dgm:pt>
    <dgm:pt modelId="{90A2CCA3-0102-4E3E-9F59-4F8F7CF06D07}" type="pres">
      <dgm:prSet presAssocID="{485AC4E0-BF2D-4AD8-8D3B-2D6E3819ABC4}" presName="compNode" presStyleCnt="0"/>
      <dgm:spPr/>
    </dgm:pt>
    <dgm:pt modelId="{A886FE22-7F7E-4337-AD20-62FF324B593F}" type="pres">
      <dgm:prSet presAssocID="{485AC4E0-BF2D-4AD8-8D3B-2D6E3819ABC4}" presName="bgRect" presStyleLbl="bgShp" presStyleIdx="0" presStyleCnt="3"/>
      <dgm:spPr/>
    </dgm:pt>
    <dgm:pt modelId="{E5A847E8-FF40-4218-94DC-831EF4B68C67}" type="pres">
      <dgm:prSet presAssocID="{485AC4E0-BF2D-4AD8-8D3B-2D6E3819ABC4}" presName="iconRect" presStyleLbl="node1" presStyleIdx="0" presStyleCnt="3" custScaleX="133760" custScaleY="133760"/>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Fast Forward with solid fill"/>
        </a:ext>
      </dgm:extLst>
    </dgm:pt>
    <dgm:pt modelId="{E5BBB292-B7A2-414E-8522-828D1446F604}" type="pres">
      <dgm:prSet presAssocID="{485AC4E0-BF2D-4AD8-8D3B-2D6E3819ABC4}" presName="spaceRect" presStyleCnt="0"/>
      <dgm:spPr/>
    </dgm:pt>
    <dgm:pt modelId="{DCA50BE1-2C9D-4204-9EB2-5DFDA3ED5B58}" type="pres">
      <dgm:prSet presAssocID="{485AC4E0-BF2D-4AD8-8D3B-2D6E3819ABC4}" presName="parTx" presStyleLbl="revTx" presStyleIdx="0" presStyleCnt="4">
        <dgm:presLayoutVars>
          <dgm:chMax val="0"/>
          <dgm:chPref val="0"/>
        </dgm:presLayoutVars>
      </dgm:prSet>
      <dgm:spPr/>
    </dgm:pt>
    <dgm:pt modelId="{11A8245E-4320-4D39-977C-84693DCEC798}" type="pres">
      <dgm:prSet presAssocID="{FB2191A4-4516-4618-9786-89D3A73692B0}" presName="sibTrans" presStyleCnt="0"/>
      <dgm:spPr/>
    </dgm:pt>
    <dgm:pt modelId="{308B694A-5365-477C-ADF9-06B6473A8748}" type="pres">
      <dgm:prSet presAssocID="{0A3C7FC9-664A-4038-A0D3-B06A5E396FBA}" presName="compNode" presStyleCnt="0"/>
      <dgm:spPr/>
    </dgm:pt>
    <dgm:pt modelId="{29A47B8D-F73E-4C7D-B2AD-8709DC2C5C63}" type="pres">
      <dgm:prSet presAssocID="{0A3C7FC9-664A-4038-A0D3-B06A5E396FBA}" presName="bgRect" presStyleLbl="bgShp" presStyleIdx="1" presStyleCnt="3" custLinFactNeighborY="-8864"/>
      <dgm:spPr/>
    </dgm:pt>
    <dgm:pt modelId="{7F0201AB-0245-435F-9870-2C4E935E607B}" type="pres">
      <dgm:prSet presAssocID="{0A3C7FC9-664A-4038-A0D3-B06A5E396FBA}" presName="iconRect" presStyleLbl="node1" presStyleIdx="1" presStyleCnt="3" custScaleX="133760" custScaleY="133760"/>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lassroom with solid fill"/>
        </a:ext>
      </dgm:extLst>
    </dgm:pt>
    <dgm:pt modelId="{F42501A5-401C-4DFA-B48C-51E7DD340DA5}" type="pres">
      <dgm:prSet presAssocID="{0A3C7FC9-664A-4038-A0D3-B06A5E396FBA}" presName="spaceRect" presStyleCnt="0"/>
      <dgm:spPr/>
    </dgm:pt>
    <dgm:pt modelId="{EB0CAFE2-75BF-4F84-ACB1-CFC9603C0067}" type="pres">
      <dgm:prSet presAssocID="{0A3C7FC9-664A-4038-A0D3-B06A5E396FBA}" presName="parTx" presStyleLbl="revTx" presStyleIdx="1" presStyleCnt="4" custLinFactNeighborX="0" custLinFactNeighborY="-8864">
        <dgm:presLayoutVars>
          <dgm:chMax val="0"/>
          <dgm:chPref val="0"/>
        </dgm:presLayoutVars>
      </dgm:prSet>
      <dgm:spPr/>
    </dgm:pt>
    <dgm:pt modelId="{F26C2E4E-FE27-4565-AD26-5D3B0A87DB12}" type="pres">
      <dgm:prSet presAssocID="{B0939ACD-34C2-4364-ADDE-02ECD203C97D}" presName="sibTrans" presStyleCnt="0"/>
      <dgm:spPr/>
    </dgm:pt>
    <dgm:pt modelId="{ADD5E059-D589-4BD0-AD04-415B6645991C}" type="pres">
      <dgm:prSet presAssocID="{DA0018A9-3520-4B96-9371-0496D8FEBFC0}" presName="compNode" presStyleCnt="0"/>
      <dgm:spPr/>
    </dgm:pt>
    <dgm:pt modelId="{AB7DCEEB-5A1E-47C8-B39D-8FA94337A661}" type="pres">
      <dgm:prSet presAssocID="{DA0018A9-3520-4B96-9371-0496D8FEBFC0}" presName="bgRect" presStyleLbl="bgShp" presStyleIdx="2" presStyleCnt="3"/>
      <dgm:spPr/>
    </dgm:pt>
    <dgm:pt modelId="{4BDBD8EA-A81F-4209-94D3-346420AE14CE}" type="pres">
      <dgm:prSet presAssocID="{DA0018A9-3520-4B96-9371-0496D8FEBFC0}" presName="iconRect" presStyleLbl="node1" presStyleIdx="2" presStyleCnt="3" custScaleX="133760" custScaleY="133760"/>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End with solid fill"/>
        </a:ext>
      </dgm:extLst>
    </dgm:pt>
    <dgm:pt modelId="{9F69214D-A5AD-493D-AD5E-8A08BCBF5068}" type="pres">
      <dgm:prSet presAssocID="{DA0018A9-3520-4B96-9371-0496D8FEBFC0}" presName="spaceRect" presStyleCnt="0"/>
      <dgm:spPr/>
    </dgm:pt>
    <dgm:pt modelId="{A38F464A-1384-4E4D-B65D-0257C7D56658}" type="pres">
      <dgm:prSet presAssocID="{DA0018A9-3520-4B96-9371-0496D8FEBFC0}" presName="parTx" presStyleLbl="revTx" presStyleIdx="2" presStyleCnt="4">
        <dgm:presLayoutVars>
          <dgm:chMax val="0"/>
          <dgm:chPref val="0"/>
        </dgm:presLayoutVars>
      </dgm:prSet>
      <dgm:spPr/>
    </dgm:pt>
    <dgm:pt modelId="{97E6121F-67FE-4485-9EA8-C21F3419F021}" type="pres">
      <dgm:prSet presAssocID="{DA0018A9-3520-4B96-9371-0496D8FEBFC0}" presName="desTx" presStyleLbl="revTx" presStyleIdx="3" presStyleCnt="4" custScaleX="115697" custLinFactNeighborX="-21175" custLinFactNeighborY="0">
        <dgm:presLayoutVars/>
      </dgm:prSet>
      <dgm:spPr/>
    </dgm:pt>
  </dgm:ptLst>
  <dgm:cxnLst>
    <dgm:cxn modelId="{57CD8220-ECA0-42B3-A714-EA9CF38F3144}" type="presOf" srcId="{0A3C7FC9-664A-4038-A0D3-B06A5E396FBA}" destId="{EB0CAFE2-75BF-4F84-ACB1-CFC9603C0067}" srcOrd="0" destOrd="0" presId="urn:microsoft.com/office/officeart/2018/2/layout/IconVerticalSolidList"/>
    <dgm:cxn modelId="{4FFB0D22-5F34-45C8-91BA-560CF9DE4E0C}" srcId="{DA0018A9-3520-4B96-9371-0496D8FEBFC0}" destId="{9F705E52-9093-4C8E-B216-0709DF65E169}" srcOrd="0" destOrd="0" parTransId="{7C1C12F0-84DB-4477-9D86-71A9B2690EFC}" sibTransId="{2EE430DF-101F-4D79-B87B-8A92BEA66DB2}"/>
    <dgm:cxn modelId="{77ED452A-E717-47DF-B421-3C24BF748B0A}" type="presOf" srcId="{9F705E52-9093-4C8E-B216-0709DF65E169}" destId="{97E6121F-67FE-4485-9EA8-C21F3419F021}" srcOrd="0" destOrd="0" presId="urn:microsoft.com/office/officeart/2018/2/layout/IconVerticalSolidList"/>
    <dgm:cxn modelId="{F9084044-A743-4F40-A07C-327386BBB7A5}" type="presOf" srcId="{E388796C-84E5-4B6B-9CF7-B61E4C15B5E0}" destId="{A056BA46-47B7-47AC-9D2C-2F76BB1B8416}" srcOrd="0" destOrd="0" presId="urn:microsoft.com/office/officeart/2018/2/layout/IconVerticalSolidList"/>
    <dgm:cxn modelId="{6811D09C-7CAC-4829-880E-1C2C940E1881}" srcId="{E388796C-84E5-4B6B-9CF7-B61E4C15B5E0}" destId="{485AC4E0-BF2D-4AD8-8D3B-2D6E3819ABC4}" srcOrd="0" destOrd="0" parTransId="{36C2114D-F4EA-42E7-814C-72914715A2A4}" sibTransId="{FB2191A4-4516-4618-9786-89D3A73692B0}"/>
    <dgm:cxn modelId="{F06D97AD-CE68-4F7C-A47F-8197A0C9010A}" type="presOf" srcId="{485AC4E0-BF2D-4AD8-8D3B-2D6E3819ABC4}" destId="{DCA50BE1-2C9D-4204-9EB2-5DFDA3ED5B58}" srcOrd="0" destOrd="0" presId="urn:microsoft.com/office/officeart/2018/2/layout/IconVerticalSolidList"/>
    <dgm:cxn modelId="{BE9541B7-6AC6-4813-BCAA-9CF69E030EF7}" type="presOf" srcId="{DA0018A9-3520-4B96-9371-0496D8FEBFC0}" destId="{A38F464A-1384-4E4D-B65D-0257C7D56658}" srcOrd="0" destOrd="0" presId="urn:microsoft.com/office/officeart/2018/2/layout/IconVerticalSolidList"/>
    <dgm:cxn modelId="{3C8F8CC0-D43F-47FF-B1EE-19524A265068}" srcId="{E388796C-84E5-4B6B-9CF7-B61E4C15B5E0}" destId="{0A3C7FC9-664A-4038-A0D3-B06A5E396FBA}" srcOrd="1" destOrd="0" parTransId="{82FE7222-0AB0-4379-B7C9-AF298ABCAA86}" sibTransId="{B0939ACD-34C2-4364-ADDE-02ECD203C97D}"/>
    <dgm:cxn modelId="{591D11CB-FE98-4C50-B75D-8EB3C81F5D85}" srcId="{E388796C-84E5-4B6B-9CF7-B61E4C15B5E0}" destId="{DA0018A9-3520-4B96-9371-0496D8FEBFC0}" srcOrd="2" destOrd="0" parTransId="{B2987A38-1220-4A97-8E35-F999B371BE6D}" sibTransId="{31CE782F-5FA8-49BE-A4CA-59856909600E}"/>
    <dgm:cxn modelId="{B0BD32DC-C0D9-48B2-BBA2-5C0726DFA2B3}" srcId="{DA0018A9-3520-4B96-9371-0496D8FEBFC0}" destId="{A7265913-BBC5-4E62-8EAF-55FE1358B0EA}" srcOrd="1" destOrd="0" parTransId="{081163EE-0239-4D9B-945C-74666461A5A8}" sibTransId="{A325A3FE-1229-4750-A878-295119C1821A}"/>
    <dgm:cxn modelId="{95C47AFE-5561-4986-A591-17FD5A3F8741}" type="presOf" srcId="{A7265913-BBC5-4E62-8EAF-55FE1358B0EA}" destId="{97E6121F-67FE-4485-9EA8-C21F3419F021}" srcOrd="0" destOrd="1" presId="urn:microsoft.com/office/officeart/2018/2/layout/IconVerticalSolidList"/>
    <dgm:cxn modelId="{ECCD9DDB-694F-4E21-A499-1C410AD8A4A2}" type="presParOf" srcId="{A056BA46-47B7-47AC-9D2C-2F76BB1B8416}" destId="{90A2CCA3-0102-4E3E-9F59-4F8F7CF06D07}" srcOrd="0" destOrd="0" presId="urn:microsoft.com/office/officeart/2018/2/layout/IconVerticalSolidList"/>
    <dgm:cxn modelId="{E6AF1CED-4A7C-44A4-A823-E7906E2413D7}" type="presParOf" srcId="{90A2CCA3-0102-4E3E-9F59-4F8F7CF06D07}" destId="{A886FE22-7F7E-4337-AD20-62FF324B593F}" srcOrd="0" destOrd="0" presId="urn:microsoft.com/office/officeart/2018/2/layout/IconVerticalSolidList"/>
    <dgm:cxn modelId="{57F01B90-0EBF-4F8D-A787-DB8C644D6913}" type="presParOf" srcId="{90A2CCA3-0102-4E3E-9F59-4F8F7CF06D07}" destId="{E5A847E8-FF40-4218-94DC-831EF4B68C67}" srcOrd="1" destOrd="0" presId="urn:microsoft.com/office/officeart/2018/2/layout/IconVerticalSolidList"/>
    <dgm:cxn modelId="{C26B7B3C-322B-42A4-933A-D5773746BEA0}" type="presParOf" srcId="{90A2CCA3-0102-4E3E-9F59-4F8F7CF06D07}" destId="{E5BBB292-B7A2-414E-8522-828D1446F604}" srcOrd="2" destOrd="0" presId="urn:microsoft.com/office/officeart/2018/2/layout/IconVerticalSolidList"/>
    <dgm:cxn modelId="{2640E2C5-CAF6-4AF0-99E9-A1B4FCC65F52}" type="presParOf" srcId="{90A2CCA3-0102-4E3E-9F59-4F8F7CF06D07}" destId="{DCA50BE1-2C9D-4204-9EB2-5DFDA3ED5B58}" srcOrd="3" destOrd="0" presId="urn:microsoft.com/office/officeart/2018/2/layout/IconVerticalSolidList"/>
    <dgm:cxn modelId="{8FDB6974-071C-47F3-83C8-9BAD79B1DB92}" type="presParOf" srcId="{A056BA46-47B7-47AC-9D2C-2F76BB1B8416}" destId="{11A8245E-4320-4D39-977C-84693DCEC798}" srcOrd="1" destOrd="0" presId="urn:microsoft.com/office/officeart/2018/2/layout/IconVerticalSolidList"/>
    <dgm:cxn modelId="{ACAA8309-8ADE-4C92-9F9A-365ED4372369}" type="presParOf" srcId="{A056BA46-47B7-47AC-9D2C-2F76BB1B8416}" destId="{308B694A-5365-477C-ADF9-06B6473A8748}" srcOrd="2" destOrd="0" presId="urn:microsoft.com/office/officeart/2018/2/layout/IconVerticalSolidList"/>
    <dgm:cxn modelId="{669718F3-CDA0-414D-AF5E-764A4037498D}" type="presParOf" srcId="{308B694A-5365-477C-ADF9-06B6473A8748}" destId="{29A47B8D-F73E-4C7D-B2AD-8709DC2C5C63}" srcOrd="0" destOrd="0" presId="urn:microsoft.com/office/officeart/2018/2/layout/IconVerticalSolidList"/>
    <dgm:cxn modelId="{3A115BB2-828D-451A-935B-0B672983D112}" type="presParOf" srcId="{308B694A-5365-477C-ADF9-06B6473A8748}" destId="{7F0201AB-0245-435F-9870-2C4E935E607B}" srcOrd="1" destOrd="0" presId="urn:microsoft.com/office/officeart/2018/2/layout/IconVerticalSolidList"/>
    <dgm:cxn modelId="{06D14E18-8C05-4826-8F5A-BA331B43DD92}" type="presParOf" srcId="{308B694A-5365-477C-ADF9-06B6473A8748}" destId="{F42501A5-401C-4DFA-B48C-51E7DD340DA5}" srcOrd="2" destOrd="0" presId="urn:microsoft.com/office/officeart/2018/2/layout/IconVerticalSolidList"/>
    <dgm:cxn modelId="{290960DB-F10A-4DCE-9860-3E1CCC0134E9}" type="presParOf" srcId="{308B694A-5365-477C-ADF9-06B6473A8748}" destId="{EB0CAFE2-75BF-4F84-ACB1-CFC9603C0067}" srcOrd="3" destOrd="0" presId="urn:microsoft.com/office/officeart/2018/2/layout/IconVerticalSolidList"/>
    <dgm:cxn modelId="{854FCD26-0B59-4E95-9C2E-9CF65E4EAD06}" type="presParOf" srcId="{A056BA46-47B7-47AC-9D2C-2F76BB1B8416}" destId="{F26C2E4E-FE27-4565-AD26-5D3B0A87DB12}" srcOrd="3" destOrd="0" presId="urn:microsoft.com/office/officeart/2018/2/layout/IconVerticalSolidList"/>
    <dgm:cxn modelId="{7F306B44-2FBD-4886-AD4D-33B7BFFB8DD3}" type="presParOf" srcId="{A056BA46-47B7-47AC-9D2C-2F76BB1B8416}" destId="{ADD5E059-D589-4BD0-AD04-415B6645991C}" srcOrd="4" destOrd="0" presId="urn:microsoft.com/office/officeart/2018/2/layout/IconVerticalSolidList"/>
    <dgm:cxn modelId="{EB2AC1F6-3637-456F-8294-3EEA1244AA17}" type="presParOf" srcId="{ADD5E059-D589-4BD0-AD04-415B6645991C}" destId="{AB7DCEEB-5A1E-47C8-B39D-8FA94337A661}" srcOrd="0" destOrd="0" presId="urn:microsoft.com/office/officeart/2018/2/layout/IconVerticalSolidList"/>
    <dgm:cxn modelId="{5611263E-D465-4BC9-BCE1-1043ACAD78BF}" type="presParOf" srcId="{ADD5E059-D589-4BD0-AD04-415B6645991C}" destId="{4BDBD8EA-A81F-4209-94D3-346420AE14CE}" srcOrd="1" destOrd="0" presId="urn:microsoft.com/office/officeart/2018/2/layout/IconVerticalSolidList"/>
    <dgm:cxn modelId="{850B60A8-C317-42DD-944D-97584872C416}" type="presParOf" srcId="{ADD5E059-D589-4BD0-AD04-415B6645991C}" destId="{9F69214D-A5AD-493D-AD5E-8A08BCBF5068}" srcOrd="2" destOrd="0" presId="urn:microsoft.com/office/officeart/2018/2/layout/IconVerticalSolidList"/>
    <dgm:cxn modelId="{BE6A0F8B-2D86-41A5-AC21-35F28F0A2ECC}" type="presParOf" srcId="{ADD5E059-D589-4BD0-AD04-415B6645991C}" destId="{A38F464A-1384-4E4D-B65D-0257C7D56658}" srcOrd="3" destOrd="0" presId="urn:microsoft.com/office/officeart/2018/2/layout/IconVerticalSolidList"/>
    <dgm:cxn modelId="{A9FE102D-AB35-46BD-8065-D847DC56D5FD}" type="presParOf" srcId="{ADD5E059-D589-4BD0-AD04-415B6645991C}" destId="{97E6121F-67FE-4485-9EA8-C21F3419F021}"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6FE22-7F7E-4337-AD20-62FF324B593F}">
      <dsp:nvSpPr>
        <dsp:cNvPr id="0" name=""/>
        <dsp:cNvSpPr/>
      </dsp:nvSpPr>
      <dsp:spPr>
        <a:xfrm>
          <a:off x="-160155" y="6897"/>
          <a:ext cx="10515600" cy="1201743"/>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A847E8-FF40-4218-94DC-831EF4B68C67}">
      <dsp:nvSpPr>
        <dsp:cNvPr id="0" name=""/>
        <dsp:cNvSpPr/>
      </dsp:nvSpPr>
      <dsp:spPr>
        <a:xfrm>
          <a:off x="91583" y="165719"/>
          <a:ext cx="885827" cy="88409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A50BE1-2C9D-4204-9EB2-5DFDA3ED5B58}">
      <dsp:nvSpPr>
        <dsp:cNvPr id="0" name=""/>
        <dsp:cNvSpPr/>
      </dsp:nvSpPr>
      <dsp:spPr>
        <a:xfrm>
          <a:off x="1229151" y="6897"/>
          <a:ext cx="9103508" cy="1239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159" tIns="131159" rIns="131159" bIns="131159" numCol="1" spcCol="1270" anchor="ctr" anchorCtr="0">
          <a:noAutofit/>
        </a:bodyPr>
        <a:lstStyle/>
        <a:p>
          <a:pPr marL="0" lvl="0" indent="0" algn="l" defTabSz="1422400">
            <a:lnSpc>
              <a:spcPct val="100000"/>
            </a:lnSpc>
            <a:spcBef>
              <a:spcPct val="0"/>
            </a:spcBef>
            <a:spcAft>
              <a:spcPct val="35000"/>
            </a:spcAft>
            <a:buNone/>
          </a:pPr>
          <a:r>
            <a:rPr lang="en-US" sz="3200" b="1" kern="1200" dirty="0"/>
            <a:t>Next week: </a:t>
          </a:r>
          <a:r>
            <a:rPr lang="en-US" sz="3200" b="0" u="sng" kern="1200" dirty="0" err="1"/>
            <a:t>Pr</a:t>
          </a:r>
          <a:r>
            <a:rPr lang="en-US" sz="3200" kern="1200" dirty="0"/>
            <a:t> step of </a:t>
          </a:r>
          <a:r>
            <a:rPr lang="en-US" sz="3200" b="0" u="sng" kern="1200" dirty="0" err="1"/>
            <a:t>Pr</a:t>
          </a:r>
          <a:r>
            <a:rPr lang="en-US" sz="3200" kern="1200" dirty="0" err="1"/>
            <a:t>OACT</a:t>
          </a:r>
          <a:endParaRPr lang="en-US" sz="3200" kern="1200" dirty="0"/>
        </a:p>
      </dsp:txBody>
      <dsp:txXfrm>
        <a:off x="1229151" y="6897"/>
        <a:ext cx="9103508" cy="1239298"/>
      </dsp:txXfrm>
    </dsp:sp>
    <dsp:sp modelId="{29A47B8D-F73E-4C7D-B2AD-8709DC2C5C63}">
      <dsp:nvSpPr>
        <dsp:cNvPr id="0" name=""/>
        <dsp:cNvSpPr/>
      </dsp:nvSpPr>
      <dsp:spPr>
        <a:xfrm>
          <a:off x="-160155" y="1449497"/>
          <a:ext cx="10515600" cy="1201743"/>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0201AB-0245-435F-9870-2C4E935E607B}">
      <dsp:nvSpPr>
        <dsp:cNvPr id="0" name=""/>
        <dsp:cNvSpPr/>
      </dsp:nvSpPr>
      <dsp:spPr>
        <a:xfrm>
          <a:off x="91583" y="1714842"/>
          <a:ext cx="885827" cy="88409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0CAFE2-75BF-4F84-ACB1-CFC9603C0067}">
      <dsp:nvSpPr>
        <dsp:cNvPr id="0" name=""/>
        <dsp:cNvSpPr/>
      </dsp:nvSpPr>
      <dsp:spPr>
        <a:xfrm>
          <a:off x="1229151" y="1446168"/>
          <a:ext cx="9103508" cy="1239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159" tIns="131159" rIns="131159" bIns="131159" numCol="1" spcCol="1270" anchor="ctr" anchorCtr="0">
          <a:noAutofit/>
        </a:bodyPr>
        <a:lstStyle/>
        <a:p>
          <a:pPr marL="0" lvl="0" indent="0" algn="l" defTabSz="1422400">
            <a:lnSpc>
              <a:spcPct val="100000"/>
            </a:lnSpc>
            <a:spcBef>
              <a:spcPct val="0"/>
            </a:spcBef>
            <a:spcAft>
              <a:spcPct val="35000"/>
            </a:spcAft>
            <a:buNone/>
          </a:pPr>
          <a:r>
            <a:rPr lang="en-US" sz="3200" b="1" kern="1200" dirty="0"/>
            <a:t>Weekly: </a:t>
          </a:r>
          <a:r>
            <a:rPr lang="en-US" sz="3200" kern="1200" dirty="0"/>
            <a:t>Work through a step of the </a:t>
          </a:r>
          <a:r>
            <a:rPr lang="en-US" sz="3200" kern="1200" dirty="0" err="1"/>
            <a:t>PrOACT</a:t>
          </a:r>
          <a:r>
            <a:rPr lang="en-US" sz="3200" kern="1200" dirty="0"/>
            <a:t> process/ learn extra tools</a:t>
          </a:r>
        </a:p>
      </dsp:txBody>
      <dsp:txXfrm>
        <a:off x="1229151" y="1446168"/>
        <a:ext cx="9103508" cy="1239298"/>
      </dsp:txXfrm>
    </dsp:sp>
    <dsp:sp modelId="{AB7DCEEB-5A1E-47C8-B39D-8FA94337A661}">
      <dsp:nvSpPr>
        <dsp:cNvPr id="0" name=""/>
        <dsp:cNvSpPr/>
      </dsp:nvSpPr>
      <dsp:spPr>
        <a:xfrm>
          <a:off x="-160155" y="3105142"/>
          <a:ext cx="10515600" cy="1201743"/>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DBD8EA-A81F-4209-94D3-346420AE14CE}">
      <dsp:nvSpPr>
        <dsp:cNvPr id="0" name=""/>
        <dsp:cNvSpPr/>
      </dsp:nvSpPr>
      <dsp:spPr>
        <a:xfrm>
          <a:off x="91583" y="3263964"/>
          <a:ext cx="885827" cy="88409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8F464A-1384-4E4D-B65D-0257C7D56658}">
      <dsp:nvSpPr>
        <dsp:cNvPr id="0" name=""/>
        <dsp:cNvSpPr/>
      </dsp:nvSpPr>
      <dsp:spPr>
        <a:xfrm>
          <a:off x="1229151" y="3105142"/>
          <a:ext cx="4732020" cy="1239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159" tIns="131159" rIns="131159" bIns="131159" numCol="1" spcCol="1270" anchor="ctr" anchorCtr="0">
          <a:noAutofit/>
        </a:bodyPr>
        <a:lstStyle/>
        <a:p>
          <a:pPr marL="0" lvl="0" indent="0" algn="l" defTabSz="1422400">
            <a:lnSpc>
              <a:spcPct val="100000"/>
            </a:lnSpc>
            <a:spcBef>
              <a:spcPct val="0"/>
            </a:spcBef>
            <a:spcAft>
              <a:spcPct val="35000"/>
            </a:spcAft>
            <a:buNone/>
          </a:pPr>
          <a:r>
            <a:rPr lang="en-US" sz="3200" b="1" kern="1200" dirty="0"/>
            <a:t>Last week of class: </a:t>
          </a:r>
        </a:p>
      </dsp:txBody>
      <dsp:txXfrm>
        <a:off x="1229151" y="3105142"/>
        <a:ext cx="4732020" cy="1239298"/>
      </dsp:txXfrm>
    </dsp:sp>
    <dsp:sp modelId="{97E6121F-67FE-4485-9EA8-C21F3419F021}">
      <dsp:nvSpPr>
        <dsp:cNvPr id="0" name=""/>
        <dsp:cNvSpPr/>
      </dsp:nvSpPr>
      <dsp:spPr>
        <a:xfrm>
          <a:off x="4692412" y="3105142"/>
          <a:ext cx="5057680" cy="1239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159" tIns="131159" rIns="131159" bIns="131159" numCol="1" spcCol="1270" anchor="ctr" anchorCtr="0">
          <a:noAutofit/>
        </a:bodyPr>
        <a:lstStyle/>
        <a:p>
          <a:pPr marL="0" lvl="0" indent="0" algn="l" defTabSz="889000">
            <a:lnSpc>
              <a:spcPct val="100000"/>
            </a:lnSpc>
            <a:spcBef>
              <a:spcPct val="0"/>
            </a:spcBef>
            <a:spcAft>
              <a:spcPct val="35000"/>
            </a:spcAft>
            <a:buNone/>
          </a:pPr>
          <a:r>
            <a:rPr lang="en-US" sz="2000" kern="1200" dirty="0"/>
            <a:t>Elevator pitch of your research project in terms of SDM/</a:t>
          </a:r>
          <a:r>
            <a:rPr lang="en-US" sz="2000" kern="1200" dirty="0" err="1"/>
            <a:t>PrOACT</a:t>
          </a:r>
          <a:endParaRPr lang="en-US" sz="2000" kern="1200" dirty="0"/>
        </a:p>
        <a:p>
          <a:pPr marL="0" lvl="0" indent="0" algn="l" defTabSz="622300">
            <a:lnSpc>
              <a:spcPct val="100000"/>
            </a:lnSpc>
            <a:spcBef>
              <a:spcPct val="0"/>
            </a:spcBef>
            <a:spcAft>
              <a:spcPct val="35000"/>
            </a:spcAft>
            <a:buNone/>
          </a:pPr>
          <a:r>
            <a:rPr lang="en-US" sz="1400" kern="1200" dirty="0"/>
            <a:t>Note: Abridged </a:t>
          </a:r>
          <a:r>
            <a:rPr lang="en-US" sz="1400" kern="1200" dirty="0" err="1"/>
            <a:t>PrOACT</a:t>
          </a:r>
          <a:r>
            <a:rPr lang="en-US" sz="1400" kern="1200" dirty="0"/>
            <a:t> story slides with a star on the upper right are good examples to use for your presentation</a:t>
          </a:r>
        </a:p>
      </dsp:txBody>
      <dsp:txXfrm>
        <a:off x="4692412" y="3105142"/>
        <a:ext cx="5057680" cy="123929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D0CED7-92F4-4138-87E8-6B85AC39F7FD}" type="datetimeFigureOut">
              <a:rPr lang="en-US" smtClean="0"/>
              <a:t>8/20/2025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2311F2-5776-4B3C-8949-0AB4A691C0EC}" type="slidenum">
              <a:rPr lang="en-US" smtClean="0"/>
              <a:t>‹#›</a:t>
            </a:fld>
            <a:endParaRPr lang="en-US"/>
          </a:p>
        </p:txBody>
      </p:sp>
    </p:spTree>
    <p:extLst>
      <p:ext uri="{BB962C8B-B14F-4D97-AF65-F5344CB8AC3E}">
        <p14:creationId xmlns:p14="http://schemas.microsoft.com/office/powerpoint/2010/main" val="2328009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30 minutes = intro</a:t>
            </a:r>
          </a:p>
          <a:p>
            <a:r>
              <a:rPr lang="en-US" dirty="0"/>
              <a:t>Next 60 = slides</a:t>
            </a:r>
          </a:p>
          <a:p>
            <a:r>
              <a:rPr lang="en-US" dirty="0"/>
              <a:t>Final 30 = activity</a:t>
            </a:r>
          </a:p>
        </p:txBody>
      </p:sp>
      <p:sp>
        <p:nvSpPr>
          <p:cNvPr id="4" name="Slide Number Placeholder 3"/>
          <p:cNvSpPr>
            <a:spLocks noGrp="1"/>
          </p:cNvSpPr>
          <p:nvPr>
            <p:ph type="sldNum" sz="quarter" idx="5"/>
          </p:nvPr>
        </p:nvSpPr>
        <p:spPr/>
        <p:txBody>
          <a:bodyPr/>
          <a:lstStyle/>
          <a:p>
            <a:fld id="{302311F2-5776-4B3C-8949-0AB4A691C0EC}" type="slidenum">
              <a:rPr lang="en-US" smtClean="0"/>
              <a:t>1</a:t>
            </a:fld>
            <a:endParaRPr lang="en-US"/>
          </a:p>
        </p:txBody>
      </p:sp>
    </p:spTree>
    <p:extLst>
      <p:ext uri="{BB962C8B-B14F-4D97-AF65-F5344CB8AC3E}">
        <p14:creationId xmlns:p14="http://schemas.microsoft.com/office/powerpoint/2010/main" val="2711894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BBD2F-06EC-7617-885C-FE8497CECB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A60459-36E4-AA8E-28B1-BA94C88487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E1932A-FF44-4B2B-72D2-25F84EABCCAF}"/>
              </a:ext>
            </a:extLst>
          </p:cNvPr>
          <p:cNvSpPr>
            <a:spLocks noGrp="1"/>
          </p:cNvSpPr>
          <p:nvPr>
            <p:ph type="body" idx="1"/>
          </p:nvPr>
        </p:nvSpPr>
        <p:spPr/>
        <p:txBody>
          <a:bodyPr/>
          <a:lstStyle/>
          <a:p>
            <a:r>
              <a:rPr lang="en-US" dirty="0">
                <a:latin typeface="Calibri"/>
                <a:ea typeface="Calibri"/>
                <a:cs typeface="Calibri"/>
              </a:rPr>
              <a:t>Confirmation bias in invasive species: </a:t>
            </a:r>
            <a:r>
              <a:rPr lang="en-US" dirty="0"/>
              <a:t>Imagine a researcher studying the impact of invasive species on local ecosystems. Suppose the researcher believes that a specific invasive plant species is the main cause of decline in native plant diversity. As they conduct their study, they focus primarily on data that shows the invasive plant's negative effects, while overlooking or undervaluing evidence that points to other factors (like climate change or habitat destruction) contributing to the decline in native plants. By giving more weight to the evidence that confirms their hypothesis and ignoring conflicting evidence, the researcher is exhibiting confirmation bias.</a:t>
            </a:r>
            <a:endParaRPr lang="en-US" dirty="0">
              <a:latin typeface="Calibri"/>
              <a:ea typeface="Calibri"/>
              <a:cs typeface="Calibri"/>
            </a:endParaRPr>
          </a:p>
        </p:txBody>
      </p:sp>
      <p:sp>
        <p:nvSpPr>
          <p:cNvPr id="4" name="Slide Number Placeholder 3">
            <a:extLst>
              <a:ext uri="{FF2B5EF4-FFF2-40B4-BE49-F238E27FC236}">
                <a16:creationId xmlns:a16="http://schemas.microsoft.com/office/drawing/2014/main" id="{BF975DA0-BB4B-B342-2720-54F60192D723}"/>
              </a:ext>
            </a:extLst>
          </p:cNvPr>
          <p:cNvSpPr>
            <a:spLocks noGrp="1"/>
          </p:cNvSpPr>
          <p:nvPr>
            <p:ph type="sldNum" sz="quarter" idx="5"/>
          </p:nvPr>
        </p:nvSpPr>
        <p:spPr/>
        <p:txBody>
          <a:bodyPr/>
          <a:lstStyle/>
          <a:p>
            <a:fld id="{302311F2-5776-4B3C-8949-0AB4A691C0EC}" type="slidenum">
              <a:rPr lang="en-US" smtClean="0"/>
              <a:t>16</a:t>
            </a:fld>
            <a:endParaRPr lang="en-US"/>
          </a:p>
        </p:txBody>
      </p:sp>
    </p:spTree>
    <p:extLst>
      <p:ext uri="{BB962C8B-B14F-4D97-AF65-F5344CB8AC3E}">
        <p14:creationId xmlns:p14="http://schemas.microsoft.com/office/powerpoint/2010/main" val="250273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0D69F-4398-924C-5775-E1F33D87C5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8B87E7-3242-1999-C8F5-92B2463D82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70DE20-F852-AF2D-5AD7-ABB164E508D7}"/>
              </a:ext>
            </a:extLst>
          </p:cNvPr>
          <p:cNvSpPr>
            <a:spLocks noGrp="1"/>
          </p:cNvSpPr>
          <p:nvPr>
            <p:ph type="body" idx="1"/>
          </p:nvPr>
        </p:nvSpPr>
        <p:spPr/>
        <p:txBody>
          <a:bodyPr/>
          <a:lstStyle/>
          <a:p>
            <a:r>
              <a:rPr lang="en-US" dirty="0">
                <a:latin typeface="Aptos"/>
                <a:ea typeface="Calibri"/>
                <a:cs typeface="Calibri"/>
              </a:rPr>
              <a:t>Sunk cost: we are all probably familiar with projects like this in conservation. Where we continue to fund projects that are not yielding good results, simply because of the financial investments already made</a:t>
            </a:r>
          </a:p>
          <a:p>
            <a:endParaRPr lang="en-US" dirty="0">
              <a:latin typeface="Aptos"/>
              <a:ea typeface="Calibri"/>
              <a:cs typeface="Calibri"/>
            </a:endParaRPr>
          </a:p>
        </p:txBody>
      </p:sp>
      <p:sp>
        <p:nvSpPr>
          <p:cNvPr id="4" name="Slide Number Placeholder 3">
            <a:extLst>
              <a:ext uri="{FF2B5EF4-FFF2-40B4-BE49-F238E27FC236}">
                <a16:creationId xmlns:a16="http://schemas.microsoft.com/office/drawing/2014/main" id="{803C9004-81FB-3895-0739-206332E707A6}"/>
              </a:ext>
            </a:extLst>
          </p:cNvPr>
          <p:cNvSpPr>
            <a:spLocks noGrp="1"/>
          </p:cNvSpPr>
          <p:nvPr>
            <p:ph type="sldNum" sz="quarter" idx="5"/>
          </p:nvPr>
        </p:nvSpPr>
        <p:spPr/>
        <p:txBody>
          <a:bodyPr/>
          <a:lstStyle/>
          <a:p>
            <a:fld id="{302311F2-5776-4B3C-8949-0AB4A691C0EC}" type="slidenum">
              <a:rPr lang="en-US" smtClean="0"/>
              <a:t>17</a:t>
            </a:fld>
            <a:endParaRPr lang="en-US"/>
          </a:p>
        </p:txBody>
      </p:sp>
    </p:spTree>
    <p:extLst>
      <p:ext uri="{BB962C8B-B14F-4D97-AF65-F5344CB8AC3E}">
        <p14:creationId xmlns:p14="http://schemas.microsoft.com/office/powerpoint/2010/main" val="33317521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586B4-1CD2-8CE4-2F51-B6F5C355CB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4D028B-13EB-7208-F2DD-5816C61851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835463-422E-9F80-DE34-891B300AAF54}"/>
              </a:ext>
            </a:extLst>
          </p:cNvPr>
          <p:cNvSpPr>
            <a:spLocks noGrp="1"/>
          </p:cNvSpPr>
          <p:nvPr>
            <p:ph type="body" idx="1"/>
          </p:nvPr>
        </p:nvSpPr>
        <p:spPr/>
        <p:txBody>
          <a:bodyPr/>
          <a:lstStyle/>
          <a:p>
            <a:r>
              <a:rPr lang="en-US" dirty="0">
                <a:latin typeface="+mn-lt"/>
                <a:ea typeface="Calibri"/>
                <a:cs typeface="Calibri"/>
              </a:rPr>
              <a:t>Escalation of commitment: similar to sunk costs, but is more of a behavioral and emotional response to committing to a suboptimal choice. </a:t>
            </a:r>
          </a:p>
          <a:p>
            <a:endParaRPr lang="en-US" dirty="0">
              <a:latin typeface="Aptos"/>
              <a:ea typeface="Calibri"/>
              <a:cs typeface="Calibri"/>
            </a:endParaRPr>
          </a:p>
        </p:txBody>
      </p:sp>
      <p:sp>
        <p:nvSpPr>
          <p:cNvPr id="4" name="Slide Number Placeholder 3">
            <a:extLst>
              <a:ext uri="{FF2B5EF4-FFF2-40B4-BE49-F238E27FC236}">
                <a16:creationId xmlns:a16="http://schemas.microsoft.com/office/drawing/2014/main" id="{0206FFE7-9097-05D9-675A-15F004C2F306}"/>
              </a:ext>
            </a:extLst>
          </p:cNvPr>
          <p:cNvSpPr>
            <a:spLocks noGrp="1"/>
          </p:cNvSpPr>
          <p:nvPr>
            <p:ph type="sldNum" sz="quarter" idx="5"/>
          </p:nvPr>
        </p:nvSpPr>
        <p:spPr/>
        <p:txBody>
          <a:bodyPr/>
          <a:lstStyle/>
          <a:p>
            <a:fld id="{302311F2-5776-4B3C-8949-0AB4A691C0EC}" type="slidenum">
              <a:rPr lang="en-US" smtClean="0"/>
              <a:t>18</a:t>
            </a:fld>
            <a:endParaRPr lang="en-US"/>
          </a:p>
        </p:txBody>
      </p:sp>
    </p:spTree>
    <p:extLst>
      <p:ext uri="{BB962C8B-B14F-4D97-AF65-F5344CB8AC3E}">
        <p14:creationId xmlns:p14="http://schemas.microsoft.com/office/powerpoint/2010/main" val="41141559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A6C57-7550-6619-125C-4EA60A2795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F8142F-E282-2C43-BD36-C292307B0B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FD02B7-076C-A47F-BCA1-A2C7DF05C62F}"/>
              </a:ext>
            </a:extLst>
          </p:cNvPr>
          <p:cNvSpPr>
            <a:spLocks noGrp="1"/>
          </p:cNvSpPr>
          <p:nvPr>
            <p:ph type="body" idx="1"/>
          </p:nvPr>
        </p:nvSpPr>
        <p:spPr/>
        <p:txBody>
          <a:bodyPr/>
          <a:lstStyle/>
          <a:p>
            <a:r>
              <a:rPr lang="en-US" dirty="0">
                <a:latin typeface="+mn-lt"/>
                <a:ea typeface="Calibri"/>
                <a:cs typeface="Calibri"/>
              </a:rPr>
              <a:t>Escalation of commitment: similar to sunk costs, but is more of a behavioral and emotional response to committing to a suboptimal choice. </a:t>
            </a:r>
          </a:p>
          <a:p>
            <a:endParaRPr lang="en-US" dirty="0">
              <a:latin typeface="Aptos"/>
              <a:ea typeface="Calibri"/>
              <a:cs typeface="Calibri"/>
            </a:endParaRPr>
          </a:p>
        </p:txBody>
      </p:sp>
      <p:sp>
        <p:nvSpPr>
          <p:cNvPr id="4" name="Slide Number Placeholder 3">
            <a:extLst>
              <a:ext uri="{FF2B5EF4-FFF2-40B4-BE49-F238E27FC236}">
                <a16:creationId xmlns:a16="http://schemas.microsoft.com/office/drawing/2014/main" id="{86098100-4DCF-3286-5E13-078063433497}"/>
              </a:ext>
            </a:extLst>
          </p:cNvPr>
          <p:cNvSpPr>
            <a:spLocks noGrp="1"/>
          </p:cNvSpPr>
          <p:nvPr>
            <p:ph type="sldNum" sz="quarter" idx="5"/>
          </p:nvPr>
        </p:nvSpPr>
        <p:spPr/>
        <p:txBody>
          <a:bodyPr/>
          <a:lstStyle/>
          <a:p>
            <a:fld id="{302311F2-5776-4B3C-8949-0AB4A691C0EC}" type="slidenum">
              <a:rPr lang="en-US" smtClean="0"/>
              <a:t>19</a:t>
            </a:fld>
            <a:endParaRPr lang="en-US"/>
          </a:p>
        </p:txBody>
      </p:sp>
    </p:spTree>
    <p:extLst>
      <p:ext uri="{BB962C8B-B14F-4D97-AF65-F5344CB8AC3E}">
        <p14:creationId xmlns:p14="http://schemas.microsoft.com/office/powerpoint/2010/main" val="16093438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2311F2-5776-4B3C-8949-0AB4A691C0EC}" type="slidenum">
              <a:rPr lang="en-US" smtClean="0"/>
              <a:t>20</a:t>
            </a:fld>
            <a:endParaRPr lang="en-US"/>
          </a:p>
        </p:txBody>
      </p:sp>
    </p:spTree>
    <p:extLst>
      <p:ext uri="{BB962C8B-B14F-4D97-AF65-F5344CB8AC3E}">
        <p14:creationId xmlns:p14="http://schemas.microsoft.com/office/powerpoint/2010/main" val="1412856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DC56D-296A-1BED-06EC-AAD7D5D5CF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8C2BF6-0A07-7AF6-3953-8157C2809B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0365E8-CBC2-376E-A4A9-4D5B15030579}"/>
              </a:ext>
            </a:extLst>
          </p:cNvPr>
          <p:cNvSpPr>
            <a:spLocks noGrp="1"/>
          </p:cNvSpPr>
          <p:nvPr>
            <p:ph type="body" idx="1"/>
          </p:nvPr>
        </p:nvSpPr>
        <p:spPr/>
        <p:txBody>
          <a:bodyPr/>
          <a:lstStyle/>
          <a:p>
            <a:r>
              <a:rPr lang="en-US" dirty="0">
                <a:latin typeface="Calibri"/>
                <a:ea typeface="Calibri"/>
                <a:cs typeface="Calibri"/>
              </a:rPr>
              <a:t>Representative heuristic – example, not individualizing management plans </a:t>
            </a:r>
          </a:p>
        </p:txBody>
      </p:sp>
      <p:sp>
        <p:nvSpPr>
          <p:cNvPr id="4" name="Slide Number Placeholder 3">
            <a:extLst>
              <a:ext uri="{FF2B5EF4-FFF2-40B4-BE49-F238E27FC236}">
                <a16:creationId xmlns:a16="http://schemas.microsoft.com/office/drawing/2014/main" id="{D3B45BE4-B339-6609-03EE-62E195902F0E}"/>
              </a:ext>
            </a:extLst>
          </p:cNvPr>
          <p:cNvSpPr>
            <a:spLocks noGrp="1"/>
          </p:cNvSpPr>
          <p:nvPr>
            <p:ph type="sldNum" sz="quarter" idx="5"/>
          </p:nvPr>
        </p:nvSpPr>
        <p:spPr/>
        <p:txBody>
          <a:bodyPr/>
          <a:lstStyle/>
          <a:p>
            <a:fld id="{302311F2-5776-4B3C-8949-0AB4A691C0EC}" type="slidenum">
              <a:rPr lang="en-US" smtClean="0"/>
              <a:t>21</a:t>
            </a:fld>
            <a:endParaRPr lang="en-US"/>
          </a:p>
        </p:txBody>
      </p:sp>
    </p:spTree>
    <p:extLst>
      <p:ext uri="{BB962C8B-B14F-4D97-AF65-F5344CB8AC3E}">
        <p14:creationId xmlns:p14="http://schemas.microsoft.com/office/powerpoint/2010/main" val="2355289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https://www.piedmont.org/living-real-change/the-difference-between-the-stomach-flu-and-food-poisoning</a:t>
            </a:r>
          </a:p>
        </p:txBody>
      </p:sp>
      <p:sp>
        <p:nvSpPr>
          <p:cNvPr id="4" name="Slide Number Placeholder 3"/>
          <p:cNvSpPr>
            <a:spLocks noGrp="1"/>
          </p:cNvSpPr>
          <p:nvPr>
            <p:ph type="sldNum" sz="quarter" idx="5"/>
          </p:nvPr>
        </p:nvSpPr>
        <p:spPr/>
        <p:txBody>
          <a:bodyPr/>
          <a:lstStyle/>
          <a:p>
            <a:fld id="{302311F2-5776-4B3C-8949-0AB4A691C0EC}" type="slidenum">
              <a:rPr lang="en-US" smtClean="0"/>
              <a:t>22</a:t>
            </a:fld>
            <a:endParaRPr lang="en-US"/>
          </a:p>
        </p:txBody>
      </p:sp>
    </p:spTree>
    <p:extLst>
      <p:ext uri="{BB962C8B-B14F-4D97-AF65-F5344CB8AC3E}">
        <p14:creationId xmlns:p14="http://schemas.microsoft.com/office/powerpoint/2010/main" val="2204836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A4DC3-B6F3-0972-CE68-2A1FC49A67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590F9F-E1BF-EA90-7FEC-ACC16AB075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455A41-135F-E3CD-5493-0AB064BD1BE9}"/>
              </a:ext>
            </a:extLst>
          </p:cNvPr>
          <p:cNvSpPr>
            <a:spLocks noGrp="1"/>
          </p:cNvSpPr>
          <p:nvPr>
            <p:ph type="body" idx="1"/>
          </p:nvPr>
        </p:nvSpPr>
        <p:spPr/>
        <p:txBody>
          <a:bodyPr/>
          <a:lstStyle/>
          <a:p>
            <a:r>
              <a:rPr lang="en-US" dirty="0">
                <a:latin typeface="Calibri"/>
                <a:ea typeface="Calibri"/>
                <a:cs typeface="Calibri"/>
              </a:rPr>
              <a:t>Representative heuristic – example, not individualizing management plans </a:t>
            </a:r>
          </a:p>
        </p:txBody>
      </p:sp>
      <p:sp>
        <p:nvSpPr>
          <p:cNvPr id="4" name="Slide Number Placeholder 3">
            <a:extLst>
              <a:ext uri="{FF2B5EF4-FFF2-40B4-BE49-F238E27FC236}">
                <a16:creationId xmlns:a16="http://schemas.microsoft.com/office/drawing/2014/main" id="{401D9FF3-3369-3A7B-58CE-DC77F0874A6B}"/>
              </a:ext>
            </a:extLst>
          </p:cNvPr>
          <p:cNvSpPr>
            <a:spLocks noGrp="1"/>
          </p:cNvSpPr>
          <p:nvPr>
            <p:ph type="sldNum" sz="quarter" idx="5"/>
          </p:nvPr>
        </p:nvSpPr>
        <p:spPr/>
        <p:txBody>
          <a:bodyPr/>
          <a:lstStyle/>
          <a:p>
            <a:fld id="{302311F2-5776-4B3C-8949-0AB4A691C0EC}" type="slidenum">
              <a:rPr lang="en-US" smtClean="0"/>
              <a:t>23</a:t>
            </a:fld>
            <a:endParaRPr lang="en-US"/>
          </a:p>
        </p:txBody>
      </p:sp>
    </p:spTree>
    <p:extLst>
      <p:ext uri="{BB962C8B-B14F-4D97-AF65-F5344CB8AC3E}">
        <p14:creationId xmlns:p14="http://schemas.microsoft.com/office/powerpoint/2010/main" val="1618225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58C834-5956-5EA5-BA80-C6F72A6C80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107790-F0DB-EB29-F8AA-F8DAE06213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9760AC-B1D4-707F-F3DC-77DB40AAAFF6}"/>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Take Lisa, a bright philosophy graduate deeply concerned with discrimination and social justice. When given the option, we are much more likely to guess that she is both an active feminist </a:t>
            </a:r>
            <a:r>
              <a:rPr lang="en-US" sz="1200" b="0" i="1" kern="1200" dirty="0">
                <a:solidFill>
                  <a:schemeClr val="tx1"/>
                </a:solidFill>
                <a:effectLst/>
                <a:latin typeface="+mn-lt"/>
                <a:ea typeface="+mn-ea"/>
                <a:cs typeface="+mn-cs"/>
              </a:rPr>
              <a:t>and</a:t>
            </a:r>
            <a:r>
              <a:rPr lang="en-US" sz="1200" b="0" i="0" kern="1200" dirty="0">
                <a:solidFill>
                  <a:schemeClr val="tx1"/>
                </a:solidFill>
                <a:effectLst/>
                <a:latin typeface="+mn-lt"/>
                <a:ea typeface="+mn-ea"/>
                <a:cs typeface="+mn-cs"/>
              </a:rPr>
              <a:t> a bank teller, rather than just a bank teller.</a:t>
            </a:r>
            <a:r>
              <a:rPr lang="en-US" sz="1200" b="0" i="0" kern="1200" baseline="300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This is because of representativeness: the fact that Linda resembles a prototypical member of the feminist movement skews our ability to predict the probability of her career. Statistically, Lisa is more likely to be just a bank teller than a bank employee </a:t>
            </a:r>
            <a:r>
              <a:rPr lang="en-US" sz="1200" b="0" i="1" kern="1200" dirty="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a feminist, but because her description fits our mental image of a feminist, we mistakenly believe that the latter is more probable.</a:t>
            </a:r>
            <a:endParaRPr lang="en-US" dirty="0">
              <a:latin typeface="Calibri"/>
              <a:ea typeface="Calibri"/>
              <a:cs typeface="Calibri"/>
            </a:endParaRPr>
          </a:p>
        </p:txBody>
      </p:sp>
      <p:sp>
        <p:nvSpPr>
          <p:cNvPr id="4" name="Slide Number Placeholder 3">
            <a:extLst>
              <a:ext uri="{FF2B5EF4-FFF2-40B4-BE49-F238E27FC236}">
                <a16:creationId xmlns:a16="http://schemas.microsoft.com/office/drawing/2014/main" id="{C926F5F6-840A-3A44-6ACE-EF8E24FE49D7}"/>
              </a:ext>
            </a:extLst>
          </p:cNvPr>
          <p:cNvSpPr>
            <a:spLocks noGrp="1"/>
          </p:cNvSpPr>
          <p:nvPr>
            <p:ph type="sldNum" sz="quarter" idx="5"/>
          </p:nvPr>
        </p:nvSpPr>
        <p:spPr/>
        <p:txBody>
          <a:bodyPr/>
          <a:lstStyle/>
          <a:p>
            <a:fld id="{302311F2-5776-4B3C-8949-0AB4A691C0EC}" type="slidenum">
              <a:rPr lang="en-US" smtClean="0"/>
              <a:t>24</a:t>
            </a:fld>
            <a:endParaRPr lang="en-US"/>
          </a:p>
        </p:txBody>
      </p:sp>
    </p:spTree>
    <p:extLst>
      <p:ext uri="{BB962C8B-B14F-4D97-AF65-F5344CB8AC3E}">
        <p14:creationId xmlns:p14="http://schemas.microsoft.com/office/powerpoint/2010/main" val="6170561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5"/>
          </p:nvPr>
        </p:nvSpPr>
        <p:spPr/>
        <p:txBody>
          <a:bodyPr/>
          <a:lstStyle/>
          <a:p>
            <a:fld id="{302311F2-5776-4B3C-8949-0AB4A691C0EC}" type="slidenum">
              <a:rPr lang="en-US" smtClean="0"/>
              <a:t>28</a:t>
            </a:fld>
            <a:endParaRPr lang="en-US"/>
          </a:p>
        </p:txBody>
      </p:sp>
    </p:spTree>
    <p:extLst>
      <p:ext uri="{BB962C8B-B14F-4D97-AF65-F5344CB8AC3E}">
        <p14:creationId xmlns:p14="http://schemas.microsoft.com/office/powerpoint/2010/main" val="1687776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3</a:t>
            </a:fld>
            <a:endParaRPr lang="en-US"/>
          </a:p>
        </p:txBody>
      </p:sp>
    </p:spTree>
    <p:extLst>
      <p:ext uri="{BB962C8B-B14F-4D97-AF65-F5344CB8AC3E}">
        <p14:creationId xmlns:p14="http://schemas.microsoft.com/office/powerpoint/2010/main" val="41388585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2311F2-5776-4B3C-8949-0AB4A691C0EC}" type="slidenum">
              <a:rPr lang="en-US" smtClean="0"/>
              <a:t>29</a:t>
            </a:fld>
            <a:endParaRPr lang="en-US"/>
          </a:p>
        </p:txBody>
      </p:sp>
    </p:spTree>
    <p:extLst>
      <p:ext uri="{BB962C8B-B14F-4D97-AF65-F5344CB8AC3E}">
        <p14:creationId xmlns:p14="http://schemas.microsoft.com/office/powerpoint/2010/main" val="5248835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30</a:t>
            </a:fld>
            <a:endParaRPr lang="en-US"/>
          </a:p>
        </p:txBody>
      </p:sp>
    </p:spTree>
    <p:extLst>
      <p:ext uri="{BB962C8B-B14F-4D97-AF65-F5344CB8AC3E}">
        <p14:creationId xmlns:p14="http://schemas.microsoft.com/office/powerpoint/2010/main" val="692869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35</a:t>
            </a:fld>
            <a:endParaRPr lang="en-US"/>
          </a:p>
        </p:txBody>
      </p:sp>
    </p:spTree>
    <p:extLst>
      <p:ext uri="{BB962C8B-B14F-4D97-AF65-F5344CB8AC3E}">
        <p14:creationId xmlns:p14="http://schemas.microsoft.com/office/powerpoint/2010/main" val="36782261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Joint fact finding: work together to gather, analyze, and interpret data from neutral experts, aiming to build a shared understanding of the facts and potentially reach a consensus on the issue at hand</a:t>
            </a:r>
          </a:p>
        </p:txBody>
      </p:sp>
      <p:sp>
        <p:nvSpPr>
          <p:cNvPr id="4" name="Slide Number Placeholder 3"/>
          <p:cNvSpPr>
            <a:spLocks noGrp="1"/>
          </p:cNvSpPr>
          <p:nvPr>
            <p:ph type="sldNum" sz="quarter" idx="5"/>
          </p:nvPr>
        </p:nvSpPr>
        <p:spPr/>
        <p:txBody>
          <a:bodyPr/>
          <a:lstStyle/>
          <a:p>
            <a:fld id="{302311F2-5776-4B3C-8949-0AB4A691C0EC}" type="slidenum">
              <a:rPr lang="en-US" smtClean="0"/>
              <a:t>36</a:t>
            </a:fld>
            <a:endParaRPr lang="en-US"/>
          </a:p>
        </p:txBody>
      </p:sp>
    </p:spTree>
    <p:extLst>
      <p:ext uri="{BB962C8B-B14F-4D97-AF65-F5344CB8AC3E}">
        <p14:creationId xmlns:p14="http://schemas.microsoft.com/office/powerpoint/2010/main" val="6535902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289191-CC62-D2A2-413D-73981633D8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05AC8F-AEE4-5D90-6377-971018BE32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672C2C-EE49-6042-9552-FDE7A74B4C21}"/>
              </a:ext>
            </a:extLst>
          </p:cNvPr>
          <p:cNvSpPr>
            <a:spLocks noGrp="1"/>
          </p:cNvSpPr>
          <p:nvPr>
            <p:ph type="body" idx="1"/>
          </p:nvPr>
        </p:nvSpPr>
        <p:spPr/>
        <p:txBody>
          <a:bodyPr/>
          <a:lstStyle/>
          <a:p>
            <a:r>
              <a:rPr lang="en-US"/>
              <a:t>Joint fact finding: work together to gather, analyze, and interpret data from neutral experts, aiming to build a shared understanding of the facts and potentially reach a consensus on the issue at hand</a:t>
            </a:r>
          </a:p>
        </p:txBody>
      </p:sp>
      <p:sp>
        <p:nvSpPr>
          <p:cNvPr id="4" name="Slide Number Placeholder 3">
            <a:extLst>
              <a:ext uri="{FF2B5EF4-FFF2-40B4-BE49-F238E27FC236}">
                <a16:creationId xmlns:a16="http://schemas.microsoft.com/office/drawing/2014/main" id="{F0975413-B0F3-3A22-D4A1-B81486BC146C}"/>
              </a:ext>
            </a:extLst>
          </p:cNvPr>
          <p:cNvSpPr>
            <a:spLocks noGrp="1"/>
          </p:cNvSpPr>
          <p:nvPr>
            <p:ph type="sldNum" sz="quarter" idx="5"/>
          </p:nvPr>
        </p:nvSpPr>
        <p:spPr/>
        <p:txBody>
          <a:bodyPr/>
          <a:lstStyle/>
          <a:p>
            <a:fld id="{302311F2-5776-4B3C-8949-0AB4A691C0EC}" type="slidenum">
              <a:rPr lang="en-US" smtClean="0"/>
              <a:t>37</a:t>
            </a:fld>
            <a:endParaRPr lang="en-US"/>
          </a:p>
        </p:txBody>
      </p:sp>
    </p:spTree>
    <p:extLst>
      <p:ext uri="{BB962C8B-B14F-4D97-AF65-F5344CB8AC3E}">
        <p14:creationId xmlns:p14="http://schemas.microsoft.com/office/powerpoint/2010/main" val="39251048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3BD8F6-234E-B399-582C-2CA87EF2C5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59E176-23DB-E52C-DD5F-BDE8415F48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BFFAE4-5D56-70B1-5733-6423C50A64F8}"/>
              </a:ext>
            </a:extLst>
          </p:cNvPr>
          <p:cNvSpPr>
            <a:spLocks noGrp="1"/>
          </p:cNvSpPr>
          <p:nvPr>
            <p:ph type="body" idx="1"/>
          </p:nvPr>
        </p:nvSpPr>
        <p:spPr/>
        <p:txBody>
          <a:bodyPr/>
          <a:lstStyle/>
          <a:p>
            <a:r>
              <a:rPr lang="en-US"/>
              <a:t>Joint fact finding: work together to gather, analyze, and interpret data from neutral experts, aiming to build a shared understanding of the facts and potentially reach a consensus on the issue at hand</a:t>
            </a:r>
          </a:p>
        </p:txBody>
      </p:sp>
      <p:sp>
        <p:nvSpPr>
          <p:cNvPr id="4" name="Slide Number Placeholder 3">
            <a:extLst>
              <a:ext uri="{FF2B5EF4-FFF2-40B4-BE49-F238E27FC236}">
                <a16:creationId xmlns:a16="http://schemas.microsoft.com/office/drawing/2014/main" id="{B5B3257D-EA69-D3AF-633B-ECC9147DB489}"/>
              </a:ext>
            </a:extLst>
          </p:cNvPr>
          <p:cNvSpPr>
            <a:spLocks noGrp="1"/>
          </p:cNvSpPr>
          <p:nvPr>
            <p:ph type="sldNum" sz="quarter" idx="5"/>
          </p:nvPr>
        </p:nvSpPr>
        <p:spPr/>
        <p:txBody>
          <a:bodyPr/>
          <a:lstStyle/>
          <a:p>
            <a:fld id="{302311F2-5776-4B3C-8949-0AB4A691C0EC}" type="slidenum">
              <a:rPr lang="en-US" smtClean="0"/>
              <a:t>38</a:t>
            </a:fld>
            <a:endParaRPr lang="en-US"/>
          </a:p>
        </p:txBody>
      </p:sp>
    </p:spTree>
    <p:extLst>
      <p:ext uri="{BB962C8B-B14F-4D97-AF65-F5344CB8AC3E}">
        <p14:creationId xmlns:p14="http://schemas.microsoft.com/office/powerpoint/2010/main" val="36412729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39</a:t>
            </a:fld>
            <a:endParaRPr lang="en-US"/>
          </a:p>
        </p:txBody>
      </p:sp>
    </p:spTree>
    <p:extLst>
      <p:ext uri="{BB962C8B-B14F-4D97-AF65-F5344CB8AC3E}">
        <p14:creationId xmlns:p14="http://schemas.microsoft.com/office/powerpoint/2010/main" val="25099277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77423E-59C7-2508-9052-68A7D6203E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B78E56-5660-7613-4254-7FEFEE01A5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F1B3C5-A5AE-5BAA-46D9-EC70FC567A4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552D931-C971-21BA-B0D9-F4EC5339A084}"/>
              </a:ext>
            </a:extLst>
          </p:cNvPr>
          <p:cNvSpPr>
            <a:spLocks noGrp="1"/>
          </p:cNvSpPr>
          <p:nvPr>
            <p:ph type="sldNum" sz="quarter" idx="5"/>
          </p:nvPr>
        </p:nvSpPr>
        <p:spPr/>
        <p:txBody>
          <a:bodyPr/>
          <a:lstStyle/>
          <a:p>
            <a:fld id="{302311F2-5776-4B3C-8949-0AB4A691C0EC}" type="slidenum">
              <a:rPr lang="en-US" smtClean="0"/>
              <a:t>40</a:t>
            </a:fld>
            <a:endParaRPr lang="en-US"/>
          </a:p>
        </p:txBody>
      </p:sp>
    </p:spTree>
    <p:extLst>
      <p:ext uri="{BB962C8B-B14F-4D97-AF65-F5344CB8AC3E}">
        <p14:creationId xmlns:p14="http://schemas.microsoft.com/office/powerpoint/2010/main" val="30770843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FF4DE-8F99-029C-67AC-4AA209FD1E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01E973-E6F4-B03A-181A-E915E0E2C6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0A6AC7-3D1F-53AD-E03F-54E46478201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5D6AC2D-D660-32BF-27A5-E899B29088FE}"/>
              </a:ext>
            </a:extLst>
          </p:cNvPr>
          <p:cNvSpPr>
            <a:spLocks noGrp="1"/>
          </p:cNvSpPr>
          <p:nvPr>
            <p:ph type="sldNum" sz="quarter" idx="5"/>
          </p:nvPr>
        </p:nvSpPr>
        <p:spPr/>
        <p:txBody>
          <a:bodyPr/>
          <a:lstStyle/>
          <a:p>
            <a:fld id="{302311F2-5776-4B3C-8949-0AB4A691C0EC}" type="slidenum">
              <a:rPr lang="en-US" smtClean="0"/>
              <a:t>41</a:t>
            </a:fld>
            <a:endParaRPr lang="en-US"/>
          </a:p>
        </p:txBody>
      </p:sp>
    </p:spTree>
    <p:extLst>
      <p:ext uri="{BB962C8B-B14F-4D97-AF65-F5344CB8AC3E}">
        <p14:creationId xmlns:p14="http://schemas.microsoft.com/office/powerpoint/2010/main" val="16685455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43</a:t>
            </a:fld>
            <a:endParaRPr lang="en-US"/>
          </a:p>
        </p:txBody>
      </p:sp>
    </p:spTree>
    <p:extLst>
      <p:ext uri="{BB962C8B-B14F-4D97-AF65-F5344CB8AC3E}">
        <p14:creationId xmlns:p14="http://schemas.microsoft.com/office/powerpoint/2010/main" val="3435631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2311F2-5776-4B3C-8949-0AB4A691C0EC}" type="slidenum">
              <a:rPr lang="en-US" smtClean="0"/>
              <a:t>4</a:t>
            </a:fld>
            <a:endParaRPr lang="en-US"/>
          </a:p>
        </p:txBody>
      </p:sp>
    </p:spTree>
    <p:extLst>
      <p:ext uri="{BB962C8B-B14F-4D97-AF65-F5344CB8AC3E}">
        <p14:creationId xmlns:p14="http://schemas.microsoft.com/office/powerpoint/2010/main" val="33951363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2C1E4-827C-0CDD-EC66-5D5EE88528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DB3C2E-F7EC-18E8-01A0-F799FD5AED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B2CE31-2FB3-EEA8-2AF2-69BE9FDA27C7}"/>
              </a:ext>
            </a:extLst>
          </p:cNvPr>
          <p:cNvSpPr>
            <a:spLocks noGrp="1"/>
          </p:cNvSpPr>
          <p:nvPr>
            <p:ph type="body" idx="1"/>
          </p:nvPr>
        </p:nvSpPr>
        <p:spPr/>
        <p:txBody>
          <a:bodyPr/>
          <a:lstStyle/>
          <a:p>
            <a:r>
              <a:rPr lang="en-US" dirty="0"/>
              <a:t>https://pubs.usgs.gov/of/2011/1012/pdf/ofr20111012.pdf#page=17.21</a:t>
            </a:r>
          </a:p>
        </p:txBody>
      </p:sp>
      <p:sp>
        <p:nvSpPr>
          <p:cNvPr id="4" name="Slide Number Placeholder 3">
            <a:extLst>
              <a:ext uri="{FF2B5EF4-FFF2-40B4-BE49-F238E27FC236}">
                <a16:creationId xmlns:a16="http://schemas.microsoft.com/office/drawing/2014/main" id="{6E2ECF60-5146-D813-FA4D-2143E3F9E828}"/>
              </a:ext>
            </a:extLst>
          </p:cNvPr>
          <p:cNvSpPr>
            <a:spLocks noGrp="1"/>
          </p:cNvSpPr>
          <p:nvPr>
            <p:ph type="sldNum" sz="quarter" idx="5"/>
          </p:nvPr>
        </p:nvSpPr>
        <p:spPr/>
        <p:txBody>
          <a:bodyPr/>
          <a:lstStyle/>
          <a:p>
            <a:fld id="{43A5CBE6-72FD-4C97-A5E1-1D65DDF4F595}" type="slidenum">
              <a:rPr lang="en-US" smtClean="0"/>
              <a:t>46</a:t>
            </a:fld>
            <a:endParaRPr lang="en-US"/>
          </a:p>
        </p:txBody>
      </p:sp>
    </p:spTree>
    <p:extLst>
      <p:ext uri="{BB962C8B-B14F-4D97-AF65-F5344CB8AC3E}">
        <p14:creationId xmlns:p14="http://schemas.microsoft.com/office/powerpoint/2010/main" val="18806054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48</a:t>
            </a:fld>
            <a:endParaRPr lang="en-US"/>
          </a:p>
        </p:txBody>
      </p:sp>
    </p:spTree>
    <p:extLst>
      <p:ext uri="{BB962C8B-B14F-4D97-AF65-F5344CB8AC3E}">
        <p14:creationId xmlns:p14="http://schemas.microsoft.com/office/powerpoint/2010/main" val="16645005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49</a:t>
            </a:fld>
            <a:endParaRPr lang="en-US"/>
          </a:p>
        </p:txBody>
      </p:sp>
    </p:spTree>
    <p:extLst>
      <p:ext uri="{BB962C8B-B14F-4D97-AF65-F5344CB8AC3E}">
        <p14:creationId xmlns:p14="http://schemas.microsoft.com/office/powerpoint/2010/main" val="12218982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C3DDF-42A0-0530-C9D2-81CEAC983D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AFA558-ED9C-54BB-DF35-39961B06A4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E2AB24-3251-55A4-8EC1-0BBDAC8F5EC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4C303C0-47B2-FC61-1FC6-E3C5094DFF9A}"/>
              </a:ext>
            </a:extLst>
          </p:cNvPr>
          <p:cNvSpPr>
            <a:spLocks noGrp="1"/>
          </p:cNvSpPr>
          <p:nvPr>
            <p:ph type="sldNum" sz="quarter" idx="5"/>
          </p:nvPr>
        </p:nvSpPr>
        <p:spPr/>
        <p:txBody>
          <a:bodyPr/>
          <a:lstStyle/>
          <a:p>
            <a:fld id="{302311F2-5776-4B3C-8949-0AB4A691C0EC}" type="slidenum">
              <a:rPr lang="en-US" smtClean="0"/>
              <a:t>50</a:t>
            </a:fld>
            <a:endParaRPr lang="en-US"/>
          </a:p>
        </p:txBody>
      </p:sp>
    </p:spTree>
    <p:extLst>
      <p:ext uri="{BB962C8B-B14F-4D97-AF65-F5344CB8AC3E}">
        <p14:creationId xmlns:p14="http://schemas.microsoft.com/office/powerpoint/2010/main" val="8417245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6CB94-B87C-6026-A752-F85E16E798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2B70DD-F834-B3DE-4C58-5FD05D61B5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6DC13E-A01A-843D-D5B8-708C4C2F742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77655CC-4301-A2D7-7FCF-8BB54B307DE6}"/>
              </a:ext>
            </a:extLst>
          </p:cNvPr>
          <p:cNvSpPr>
            <a:spLocks noGrp="1"/>
          </p:cNvSpPr>
          <p:nvPr>
            <p:ph type="sldNum" sz="quarter" idx="5"/>
          </p:nvPr>
        </p:nvSpPr>
        <p:spPr/>
        <p:txBody>
          <a:bodyPr/>
          <a:lstStyle/>
          <a:p>
            <a:fld id="{302311F2-5776-4B3C-8949-0AB4A691C0EC}" type="slidenum">
              <a:rPr lang="en-US" smtClean="0"/>
              <a:t>53</a:t>
            </a:fld>
            <a:endParaRPr lang="en-US"/>
          </a:p>
        </p:txBody>
      </p:sp>
    </p:spTree>
    <p:extLst>
      <p:ext uri="{BB962C8B-B14F-4D97-AF65-F5344CB8AC3E}">
        <p14:creationId xmlns:p14="http://schemas.microsoft.com/office/powerpoint/2010/main" val="41365927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24F8C-4EEE-014B-CDEC-374931F644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7AD46E-BA66-E849-F2A9-858D0E551A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4E1086-DA3F-9E1A-0E9D-29E32204636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8CE2BD5-72D0-C894-029B-619ED4675FD0}"/>
              </a:ext>
            </a:extLst>
          </p:cNvPr>
          <p:cNvSpPr>
            <a:spLocks noGrp="1"/>
          </p:cNvSpPr>
          <p:nvPr>
            <p:ph type="sldNum" sz="quarter" idx="5"/>
          </p:nvPr>
        </p:nvSpPr>
        <p:spPr/>
        <p:txBody>
          <a:bodyPr/>
          <a:lstStyle/>
          <a:p>
            <a:fld id="{302311F2-5776-4B3C-8949-0AB4A691C0EC}" type="slidenum">
              <a:rPr lang="en-US" smtClean="0"/>
              <a:t>54</a:t>
            </a:fld>
            <a:endParaRPr lang="en-US"/>
          </a:p>
        </p:txBody>
      </p:sp>
    </p:spTree>
    <p:extLst>
      <p:ext uri="{BB962C8B-B14F-4D97-AF65-F5344CB8AC3E}">
        <p14:creationId xmlns:p14="http://schemas.microsoft.com/office/powerpoint/2010/main" val="28105090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D2E71-1FAC-11A8-D26D-D48237C29D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3CB96B-51CA-A2E3-E9ED-7F6B179A86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5F5513-BBC6-CC5E-3C5E-76922835C3A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1DC6C7B-BE6E-2F97-F46D-B4AC3554B051}"/>
              </a:ext>
            </a:extLst>
          </p:cNvPr>
          <p:cNvSpPr>
            <a:spLocks noGrp="1"/>
          </p:cNvSpPr>
          <p:nvPr>
            <p:ph type="sldNum" sz="quarter" idx="5"/>
          </p:nvPr>
        </p:nvSpPr>
        <p:spPr/>
        <p:txBody>
          <a:bodyPr/>
          <a:lstStyle/>
          <a:p>
            <a:fld id="{302311F2-5776-4B3C-8949-0AB4A691C0EC}" type="slidenum">
              <a:rPr lang="en-US" smtClean="0"/>
              <a:t>55</a:t>
            </a:fld>
            <a:endParaRPr lang="en-US"/>
          </a:p>
        </p:txBody>
      </p:sp>
    </p:spTree>
    <p:extLst>
      <p:ext uri="{BB962C8B-B14F-4D97-AF65-F5344CB8AC3E}">
        <p14:creationId xmlns:p14="http://schemas.microsoft.com/office/powerpoint/2010/main" val="8554627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462A8-A909-AFF5-EB69-9CAD2BAF2C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4B1A88-ECAA-65F6-7CB4-73DDFE36EF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A23432-4D49-17D1-16D7-EA0FF139A58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26D167-24E7-7A50-F210-4C8AD0D82B13}"/>
              </a:ext>
            </a:extLst>
          </p:cNvPr>
          <p:cNvSpPr>
            <a:spLocks noGrp="1"/>
          </p:cNvSpPr>
          <p:nvPr>
            <p:ph type="sldNum" sz="quarter" idx="5"/>
          </p:nvPr>
        </p:nvSpPr>
        <p:spPr/>
        <p:txBody>
          <a:bodyPr/>
          <a:lstStyle/>
          <a:p>
            <a:fld id="{302311F2-5776-4B3C-8949-0AB4A691C0EC}" type="slidenum">
              <a:rPr lang="en-US" smtClean="0"/>
              <a:t>56</a:t>
            </a:fld>
            <a:endParaRPr lang="en-US"/>
          </a:p>
        </p:txBody>
      </p:sp>
    </p:spTree>
    <p:extLst>
      <p:ext uri="{BB962C8B-B14F-4D97-AF65-F5344CB8AC3E}">
        <p14:creationId xmlns:p14="http://schemas.microsoft.com/office/powerpoint/2010/main" val="11038424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64</a:t>
            </a:fld>
            <a:endParaRPr lang="en-US"/>
          </a:p>
        </p:txBody>
      </p:sp>
    </p:spTree>
    <p:extLst>
      <p:ext uri="{BB962C8B-B14F-4D97-AF65-F5344CB8AC3E}">
        <p14:creationId xmlns:p14="http://schemas.microsoft.com/office/powerpoint/2010/main" val="20925590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65</a:t>
            </a:fld>
            <a:endParaRPr lang="en-US"/>
          </a:p>
        </p:txBody>
      </p:sp>
    </p:spTree>
    <p:extLst>
      <p:ext uri="{BB962C8B-B14F-4D97-AF65-F5344CB8AC3E}">
        <p14:creationId xmlns:p14="http://schemas.microsoft.com/office/powerpoint/2010/main" val="3647799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06318-317E-CAD5-33C1-D5274F772F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F61C5D-2F25-C024-D330-15836ECB58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520084-1B85-A862-5D2E-B475953DC9C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8C8D4D1-39A3-9DB9-A8CC-B04DD62B3144}"/>
              </a:ext>
            </a:extLst>
          </p:cNvPr>
          <p:cNvSpPr>
            <a:spLocks noGrp="1"/>
          </p:cNvSpPr>
          <p:nvPr>
            <p:ph type="sldNum" sz="quarter" idx="5"/>
          </p:nvPr>
        </p:nvSpPr>
        <p:spPr/>
        <p:txBody>
          <a:bodyPr/>
          <a:lstStyle/>
          <a:p>
            <a:fld id="{302311F2-5776-4B3C-8949-0AB4A691C0EC}" type="slidenum">
              <a:rPr lang="en-US" smtClean="0"/>
              <a:t>5</a:t>
            </a:fld>
            <a:endParaRPr lang="en-US"/>
          </a:p>
        </p:txBody>
      </p:sp>
    </p:spTree>
    <p:extLst>
      <p:ext uri="{BB962C8B-B14F-4D97-AF65-F5344CB8AC3E}">
        <p14:creationId xmlns:p14="http://schemas.microsoft.com/office/powerpoint/2010/main" val="1937140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6</a:t>
            </a:fld>
            <a:endParaRPr lang="en-US"/>
          </a:p>
        </p:txBody>
      </p:sp>
    </p:spTree>
    <p:extLst>
      <p:ext uri="{BB962C8B-B14F-4D97-AF65-F5344CB8AC3E}">
        <p14:creationId xmlns:p14="http://schemas.microsoft.com/office/powerpoint/2010/main" val="1467552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C1560-D1B8-2DA6-222F-C5FFE81EA7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498129-87D1-392B-9177-1412898C1A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4021B7-855F-D4C5-1709-A127E6BCF88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436D566-635C-84C4-E8CF-DFC80A7420AB}"/>
              </a:ext>
            </a:extLst>
          </p:cNvPr>
          <p:cNvSpPr>
            <a:spLocks noGrp="1"/>
          </p:cNvSpPr>
          <p:nvPr>
            <p:ph type="sldNum" sz="quarter" idx="5"/>
          </p:nvPr>
        </p:nvSpPr>
        <p:spPr/>
        <p:txBody>
          <a:bodyPr/>
          <a:lstStyle/>
          <a:p>
            <a:fld id="{302311F2-5776-4B3C-8949-0AB4A691C0EC}" type="slidenum">
              <a:rPr lang="en-US" smtClean="0"/>
              <a:t>8</a:t>
            </a:fld>
            <a:endParaRPr lang="en-US"/>
          </a:p>
        </p:txBody>
      </p:sp>
    </p:spTree>
    <p:extLst>
      <p:ext uri="{BB962C8B-B14F-4D97-AF65-F5344CB8AC3E}">
        <p14:creationId xmlns:p14="http://schemas.microsoft.com/office/powerpoint/2010/main" val="4033221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10</a:t>
            </a:fld>
            <a:endParaRPr lang="en-US"/>
          </a:p>
        </p:txBody>
      </p:sp>
    </p:spTree>
    <p:extLst>
      <p:ext uri="{BB962C8B-B14F-4D97-AF65-F5344CB8AC3E}">
        <p14:creationId xmlns:p14="http://schemas.microsoft.com/office/powerpoint/2010/main" val="1113545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Miracle on the Hudson. On January 15, 2009, Chesley “Sully” Sullenberger landed an Airbus A320</a:t>
            </a:r>
          </a:p>
          <a:p>
            <a:r>
              <a:rPr lang="en-US" dirty="0"/>
              <a:t>in the Hudson River after both engines were disabled by bird strikes, saving all 155 people aboard. The</a:t>
            </a:r>
          </a:p>
          <a:p>
            <a:r>
              <a:rPr lang="en-US" dirty="0"/>
              <a:t>time between the impact with the geese and the water landing was 4 minutes. Captain Sullenberger</a:t>
            </a:r>
          </a:p>
          <a:p>
            <a:r>
              <a:rPr lang="en-US" dirty="0"/>
              <a:t>and his co-pilot had less than a minute to make an irreversible decision about whether to land in the</a:t>
            </a:r>
          </a:p>
          <a:p>
            <a:r>
              <a:rPr lang="en-US" dirty="0"/>
              <a:t>river or attempt at landing at nearby Teterboro airport. Intensive computer simulations later</a:t>
            </a:r>
          </a:p>
          <a:p>
            <a:r>
              <a:rPr lang="en-US" dirty="0"/>
              <a:t>conducted by the National Transportation Safety Board showed that it would not have been possible</a:t>
            </a:r>
          </a:p>
          <a:p>
            <a:r>
              <a:rPr lang="en-US" dirty="0"/>
              <a:t>to safely land at the airport. How did the pilots make a decision in under a minute that took a</a:t>
            </a:r>
          </a:p>
          <a:p>
            <a:r>
              <a:rPr lang="en-US" dirty="0"/>
              <a:t>supercomputer days to evaluate?</a:t>
            </a:r>
          </a:p>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12</a:t>
            </a:fld>
            <a:endParaRPr lang="en-US"/>
          </a:p>
        </p:txBody>
      </p:sp>
    </p:spTree>
    <p:extLst>
      <p:ext uri="{BB962C8B-B14F-4D97-AF65-F5344CB8AC3E}">
        <p14:creationId xmlns:p14="http://schemas.microsoft.com/office/powerpoint/2010/main" val="2848532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We’ve chosen a rule that some sequences of three numbers obey — and some do not. Your job is to guess what the rule is. </a:t>
            </a:r>
          </a:p>
          <a:p>
            <a:r>
              <a:rPr lang="en-US" b="1"/>
              <a:t>[the rule is each number is larger than the previous]</a:t>
            </a:r>
          </a:p>
          <a:p>
            <a:r>
              <a:rPr lang="en-US"/>
              <a:t>We’ll start by telling you that the sequence 2, 4, 8 obeys the rule.</a:t>
            </a:r>
          </a:p>
          <a:p>
            <a:r>
              <a:rPr lang="en-US"/>
              <a:t>Give me 3 numbers and I will tell you if they obey the rule</a:t>
            </a:r>
          </a:p>
          <a:p>
            <a:r>
              <a:rPr lang="en-US" b="1">
                <a:solidFill>
                  <a:schemeClr val="accent1"/>
                </a:solidFill>
              </a:rPr>
              <a:t>[typically, someone will say a sequence that doubles the previous number.  To which I will say “yes, that obeys the rule”]</a:t>
            </a:r>
          </a:p>
          <a:p>
            <a:r>
              <a:rPr lang="en-US"/>
              <a:t>Can you describe the rule or do you want to test another sequence?</a:t>
            </a:r>
          </a:p>
          <a:p>
            <a:r>
              <a:rPr lang="en-US" b="1"/>
              <a:t>[Typically, folks will stop and say the rule is each number is double the previous.  They tend to stop because people do not want to get it wrong; they want to be confirmed not refuted.]</a:t>
            </a:r>
          </a:p>
          <a:p>
            <a:endParaRPr lang="en-US"/>
          </a:p>
        </p:txBody>
      </p:sp>
      <p:sp>
        <p:nvSpPr>
          <p:cNvPr id="4" name="Slide Number Placeholder 3"/>
          <p:cNvSpPr>
            <a:spLocks noGrp="1"/>
          </p:cNvSpPr>
          <p:nvPr>
            <p:ph type="sldNum" sz="quarter" idx="5"/>
          </p:nvPr>
        </p:nvSpPr>
        <p:spPr/>
        <p:txBody>
          <a:bodyPr/>
          <a:lstStyle/>
          <a:p>
            <a:fld id="{302311F2-5776-4B3C-8949-0AB4A691C0EC}" type="slidenum">
              <a:rPr lang="en-US" smtClean="0"/>
              <a:t>15</a:t>
            </a:fld>
            <a:endParaRPr lang="en-US"/>
          </a:p>
        </p:txBody>
      </p:sp>
    </p:spTree>
    <p:extLst>
      <p:ext uri="{BB962C8B-B14F-4D97-AF65-F5344CB8AC3E}">
        <p14:creationId xmlns:p14="http://schemas.microsoft.com/office/powerpoint/2010/main" val="2688698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0212475-7CF0-408A-B5B8-3330C0C12443}" type="datetimeFigureOut">
              <a:rPr lang="en-US" smtClean="0"/>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27216579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212475-7CF0-408A-B5B8-3330C0C12443}" type="datetimeFigureOut">
              <a:rPr lang="en-US" smtClean="0"/>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2012835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212475-7CF0-408A-B5B8-3330C0C12443}" type="datetimeFigureOut">
              <a:rPr lang="en-US" smtClean="0"/>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3867437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212475-7CF0-408A-B5B8-3330C0C12443}" type="datetimeFigureOut">
              <a:rPr lang="en-US" smtClean="0"/>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8C6AA1-F993-436E-99FC-63F28720B9C1}" type="slidenum">
              <a:rPr lang="en-US" smtClean="0"/>
              <a:t>‹#›</a:t>
            </a:fld>
            <a:endParaRPr lang="en-US"/>
          </a:p>
        </p:txBody>
      </p:sp>
      <p:pic>
        <p:nvPicPr>
          <p:cNvPr id="8" name="Picture 7" descr="A black background with a black square&#10;&#10;Description automatically generated with medium confidence">
            <a:extLst>
              <a:ext uri="{FF2B5EF4-FFF2-40B4-BE49-F238E27FC236}">
                <a16:creationId xmlns:a16="http://schemas.microsoft.com/office/drawing/2014/main" id="{72FD9346-AA22-5D16-331E-DA6EB867F8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91973" y="6205403"/>
            <a:ext cx="3185154" cy="626047"/>
          </a:xfrm>
          <a:prstGeom prst="rect">
            <a:avLst/>
          </a:prstGeom>
        </p:spPr>
      </p:pic>
    </p:spTree>
    <p:extLst>
      <p:ext uri="{BB962C8B-B14F-4D97-AF65-F5344CB8AC3E}">
        <p14:creationId xmlns:p14="http://schemas.microsoft.com/office/powerpoint/2010/main" val="226382483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212475-7CF0-408A-B5B8-3330C0C12443}" type="datetimeFigureOut">
              <a:rPr lang="en-US" smtClean="0"/>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3646608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0212475-7CF0-408A-B5B8-3330C0C12443}" type="datetimeFigureOut">
              <a:rPr lang="en-US" smtClean="0"/>
              <a:t>8/20/2025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411507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0212475-7CF0-408A-B5B8-3330C0C12443}" type="datetimeFigureOut">
              <a:rPr lang="en-US" smtClean="0"/>
              <a:t>8/20/2025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2852401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0212475-7CF0-408A-B5B8-3330C0C12443}" type="datetimeFigureOut">
              <a:rPr lang="en-US" smtClean="0"/>
              <a:t>8/20/2025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3951696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212475-7CF0-408A-B5B8-3330C0C12443}" type="datetimeFigureOut">
              <a:rPr lang="en-US" smtClean="0"/>
              <a:t>8/20/2025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2541292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212475-7CF0-408A-B5B8-3330C0C12443}" type="datetimeFigureOut">
              <a:rPr lang="en-US" smtClean="0"/>
              <a:t>8/20/2025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1941339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212475-7CF0-408A-B5B8-3330C0C12443}" type="datetimeFigureOut">
              <a:rPr lang="en-US" smtClean="0"/>
              <a:t>8/20/2025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64303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212475-7CF0-408A-B5B8-3330C0C12443}" type="datetimeFigureOut">
              <a:rPr lang="en-US" smtClean="0"/>
              <a:t>8/20/2025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8C6AA1-F993-436E-99FC-63F28720B9C1}" type="slidenum">
              <a:rPr lang="en-US" smtClean="0"/>
              <a:t>‹#›</a:t>
            </a:fld>
            <a:endParaRPr lang="en-US"/>
          </a:p>
        </p:txBody>
      </p:sp>
    </p:spTree>
    <p:extLst>
      <p:ext uri="{BB962C8B-B14F-4D97-AF65-F5344CB8AC3E}">
        <p14:creationId xmlns:p14="http://schemas.microsoft.com/office/powerpoint/2010/main" val="362308399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sv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jpeg"/><Relationship Id="rId7"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41.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sv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0.sv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 Id="rId14" Type="http://schemas.openxmlformats.org/officeDocument/2006/relationships/image" Target="../media/image68.svg"/></Relationships>
</file>

<file path=ppt/slides/_rels/slide42.xml.rels><?xml version="1.0" encoding="UTF-8" standalone="yes"?>
<Relationships xmlns="http://schemas.openxmlformats.org/package/2006/relationships"><Relationship Id="rId3" Type="http://schemas.openxmlformats.org/officeDocument/2006/relationships/hyperlink" Target="https://pubs.usgs.gov/of/2011/1012/pdf/ofr20111012.pdf#page=17.21" TargetMode="External"/><Relationship Id="rId7" Type="http://schemas.openxmlformats.org/officeDocument/2006/relationships/image" Target="../media/image73.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0.svg"/></Relationships>
</file>

<file path=ppt/slides/_rels/slide60.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88.svg"/></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Freeform: Shape 1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Freeform: Shape 2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AE23848-0866-067B-5C85-225EDB126BA1}"/>
              </a:ext>
            </a:extLst>
          </p:cNvPr>
          <p:cNvSpPr>
            <a:spLocks noGrp="1"/>
          </p:cNvSpPr>
          <p:nvPr>
            <p:ph type="ctrTitle"/>
          </p:nvPr>
        </p:nvSpPr>
        <p:spPr>
          <a:xfrm>
            <a:off x="1366554" y="1481908"/>
            <a:ext cx="9718260" cy="2516776"/>
          </a:xfrm>
        </p:spPr>
        <p:txBody>
          <a:bodyPr anchor="ctr">
            <a:normAutofit fontScale="90000"/>
          </a:bodyPr>
          <a:lstStyle/>
          <a:p>
            <a:r>
              <a:rPr lang="en-US" sz="7200" b="1" dirty="0"/>
              <a:t>Week 1: </a:t>
            </a:r>
            <a:br>
              <a:rPr lang="en-US" sz="7200" b="1" dirty="0"/>
            </a:br>
            <a:r>
              <a:rPr lang="en-US" sz="4700" dirty="0">
                <a:solidFill>
                  <a:srgbClr val="ED7D31"/>
                </a:solidFill>
                <a:latin typeface="+mn-lt"/>
              </a:rPr>
              <a:t>Course Overview &amp; </a:t>
            </a:r>
            <a:br>
              <a:rPr lang="en-US" sz="4700" dirty="0">
                <a:solidFill>
                  <a:srgbClr val="ED7D31"/>
                </a:solidFill>
                <a:latin typeface="+mn-lt"/>
              </a:rPr>
            </a:br>
            <a:r>
              <a:rPr lang="en-US" sz="4700" dirty="0">
                <a:solidFill>
                  <a:srgbClr val="ED7D31"/>
                </a:solidFill>
                <a:latin typeface="+mn-lt"/>
              </a:rPr>
              <a:t>Introduction/ Motivation for Structured Decision Making </a:t>
            </a:r>
          </a:p>
        </p:txBody>
      </p:sp>
      <p:sp>
        <p:nvSpPr>
          <p:cNvPr id="23" name="Rectangle 2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descr="A black background with a black square&#10;&#10;Description automatically generated with medium confidence">
            <a:extLst>
              <a:ext uri="{FF2B5EF4-FFF2-40B4-BE49-F238E27FC236}">
                <a16:creationId xmlns:a16="http://schemas.microsoft.com/office/drawing/2014/main" id="{7A4DEB4C-A3E6-F636-2C42-D54CB20DD3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0005" y="451522"/>
            <a:ext cx="4832857" cy="949906"/>
          </a:xfrm>
          <a:prstGeom prst="rect">
            <a:avLst/>
          </a:prstGeom>
        </p:spPr>
      </p:pic>
      <p:sp>
        <p:nvSpPr>
          <p:cNvPr id="16" name="TextBox 15">
            <a:extLst>
              <a:ext uri="{FF2B5EF4-FFF2-40B4-BE49-F238E27FC236}">
                <a16:creationId xmlns:a16="http://schemas.microsoft.com/office/drawing/2014/main" id="{86D1B4F1-CD55-C0FF-1797-AD87F89108F7}"/>
              </a:ext>
            </a:extLst>
          </p:cNvPr>
          <p:cNvSpPr txBox="1"/>
          <p:nvPr/>
        </p:nvSpPr>
        <p:spPr>
          <a:xfrm>
            <a:off x="2383104" y="4111882"/>
            <a:ext cx="7425791" cy="1384995"/>
          </a:xfrm>
          <a:prstGeom prst="rect">
            <a:avLst/>
          </a:prstGeom>
          <a:noFill/>
        </p:spPr>
        <p:txBody>
          <a:bodyPr wrap="square">
            <a:spAutoFit/>
          </a:bodyPr>
          <a:lstStyle/>
          <a:p>
            <a:pPr algn="ctr"/>
            <a:r>
              <a:rPr lang="en-US" sz="2400" b="1" dirty="0"/>
              <a:t>Instructor: </a:t>
            </a:r>
            <a:r>
              <a:rPr lang="en-US" sz="2400" dirty="0"/>
              <a:t>Brielle K Thompson</a:t>
            </a:r>
          </a:p>
          <a:p>
            <a:pPr algn="ctr"/>
            <a:endParaRPr lang="en-US" sz="1200" dirty="0"/>
          </a:p>
          <a:p>
            <a:pPr algn="ctr"/>
            <a:r>
              <a:rPr lang="en-US" sz="2400" b="1" dirty="0"/>
              <a:t>Course: </a:t>
            </a:r>
            <a:r>
              <a:rPr lang="en-US" sz="2400" dirty="0"/>
              <a:t>NAT_R 8001 Decision Analysis for Research and Management of Natural Resources</a:t>
            </a:r>
          </a:p>
        </p:txBody>
      </p:sp>
    </p:spTree>
    <p:extLst>
      <p:ext uri="{BB962C8B-B14F-4D97-AF65-F5344CB8AC3E}">
        <p14:creationId xmlns:p14="http://schemas.microsoft.com/office/powerpoint/2010/main" val="3074375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4B9C0-3E79-8165-83F7-93D65559F102}"/>
              </a:ext>
            </a:extLst>
          </p:cNvPr>
          <p:cNvSpPr>
            <a:spLocks noGrp="1"/>
          </p:cNvSpPr>
          <p:nvPr>
            <p:ph type="title"/>
          </p:nvPr>
        </p:nvSpPr>
        <p:spPr>
          <a:xfrm>
            <a:off x="2193798" y="1673034"/>
            <a:ext cx="7804404" cy="3292475"/>
          </a:xfrm>
        </p:spPr>
        <p:txBody>
          <a:bodyPr>
            <a:noAutofit/>
          </a:bodyPr>
          <a:lstStyle/>
          <a:p>
            <a:pPr algn="ctr"/>
            <a:r>
              <a:rPr lang="en-US" sz="5400" b="1" dirty="0"/>
              <a:t>Week 1: </a:t>
            </a:r>
            <a:br>
              <a:rPr lang="en-US" sz="5400" b="1" dirty="0"/>
            </a:br>
            <a:r>
              <a:rPr lang="en-US" sz="5400" b="1" dirty="0">
                <a:solidFill>
                  <a:srgbClr val="ED7D31"/>
                </a:solidFill>
              </a:rPr>
              <a:t>Introduction/ Motivation for Structured Decision Making </a:t>
            </a:r>
            <a:endParaRPr lang="en-US" sz="5400" b="1" dirty="0"/>
          </a:p>
        </p:txBody>
      </p:sp>
    </p:spTree>
    <p:extLst>
      <p:ext uri="{BB962C8B-B14F-4D97-AF65-F5344CB8AC3E}">
        <p14:creationId xmlns:p14="http://schemas.microsoft.com/office/powerpoint/2010/main" val="700406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FEDE9-4AEB-BB2C-1E75-0E6D34106029}"/>
              </a:ext>
            </a:extLst>
          </p:cNvPr>
          <p:cNvSpPr>
            <a:spLocks noGrp="1"/>
          </p:cNvSpPr>
          <p:nvPr>
            <p:ph type="title"/>
          </p:nvPr>
        </p:nvSpPr>
        <p:spPr>
          <a:xfrm>
            <a:off x="838200" y="2766218"/>
            <a:ext cx="10515600" cy="1325563"/>
          </a:xfrm>
        </p:spPr>
        <p:txBody>
          <a:bodyPr/>
          <a:lstStyle/>
          <a:p>
            <a:r>
              <a:rPr lang="en-US"/>
              <a:t>Humans are </a:t>
            </a:r>
            <a:r>
              <a:rPr lang="en-US" b="1"/>
              <a:t>GOOD Decision Makers</a:t>
            </a:r>
            <a:endParaRPr lang="en-US"/>
          </a:p>
        </p:txBody>
      </p:sp>
      <p:sp>
        <p:nvSpPr>
          <p:cNvPr id="4" name="TextBox 3">
            <a:extLst>
              <a:ext uri="{FF2B5EF4-FFF2-40B4-BE49-F238E27FC236}">
                <a16:creationId xmlns:a16="http://schemas.microsoft.com/office/drawing/2014/main" id="{2924712D-6946-0616-0FA6-8DD57B04FAFB}"/>
              </a:ext>
            </a:extLst>
          </p:cNvPr>
          <p:cNvSpPr txBox="1"/>
          <p:nvPr/>
        </p:nvSpPr>
        <p:spPr>
          <a:xfrm>
            <a:off x="1524" y="6596390"/>
            <a:ext cx="6094476" cy="261610"/>
          </a:xfrm>
          <a:prstGeom prst="rect">
            <a:avLst/>
          </a:prstGeom>
          <a:noFill/>
        </p:spPr>
        <p:txBody>
          <a:bodyPr wrap="square">
            <a:spAutoFit/>
          </a:bodyPr>
          <a:lstStyle/>
          <a:p>
            <a:r>
              <a:rPr lang="en-US" sz="1100" dirty="0"/>
              <a:t>Developed by Michael C. Runge</a:t>
            </a:r>
          </a:p>
        </p:txBody>
      </p:sp>
    </p:spTree>
    <p:extLst>
      <p:ext uri="{BB962C8B-B14F-4D97-AF65-F5344CB8AC3E}">
        <p14:creationId xmlns:p14="http://schemas.microsoft.com/office/powerpoint/2010/main" val="3089363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E634A-E7D4-1A22-9178-8481B332738E}"/>
              </a:ext>
            </a:extLst>
          </p:cNvPr>
          <p:cNvSpPr>
            <a:spLocks noGrp="1"/>
          </p:cNvSpPr>
          <p:nvPr>
            <p:ph type="title"/>
          </p:nvPr>
        </p:nvSpPr>
        <p:spPr/>
        <p:txBody>
          <a:bodyPr/>
          <a:lstStyle/>
          <a:p>
            <a:r>
              <a:rPr lang="en-US" b="1"/>
              <a:t>US 1549, 15 January 2009</a:t>
            </a:r>
          </a:p>
        </p:txBody>
      </p:sp>
      <p:pic>
        <p:nvPicPr>
          <p:cNvPr id="4" name="Picture 3">
            <a:extLst>
              <a:ext uri="{FF2B5EF4-FFF2-40B4-BE49-F238E27FC236}">
                <a16:creationId xmlns:a16="http://schemas.microsoft.com/office/drawing/2014/main" id="{2F36724E-DBA9-1B60-651D-C8670F6CF2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44" y="1456707"/>
            <a:ext cx="7341992" cy="3944586"/>
          </a:xfrm>
          <a:prstGeom prst="rect">
            <a:avLst/>
          </a:prstGeom>
        </p:spPr>
      </p:pic>
      <p:sp>
        <p:nvSpPr>
          <p:cNvPr id="5" name="TextBox 4">
            <a:extLst>
              <a:ext uri="{FF2B5EF4-FFF2-40B4-BE49-F238E27FC236}">
                <a16:creationId xmlns:a16="http://schemas.microsoft.com/office/drawing/2014/main" id="{95825FCF-2445-EE1F-C8C4-CFE1109DDCCE}"/>
              </a:ext>
            </a:extLst>
          </p:cNvPr>
          <p:cNvSpPr txBox="1"/>
          <p:nvPr/>
        </p:nvSpPr>
        <p:spPr>
          <a:xfrm rot="16200000">
            <a:off x="7218933" y="3985713"/>
            <a:ext cx="2523383" cy="307777"/>
          </a:xfrm>
          <a:prstGeom prst="rect">
            <a:avLst/>
          </a:prstGeom>
          <a:noFill/>
        </p:spPr>
        <p:txBody>
          <a:bodyPr wrap="none" rtlCol="0">
            <a:spAutoFit/>
          </a:bodyPr>
          <a:lstStyle/>
          <a:p>
            <a:r>
              <a:rPr lang="en-US" sz="1400"/>
              <a:t>A.G. Lam Pak Ng, CC BY 2.0</a:t>
            </a:r>
          </a:p>
        </p:txBody>
      </p:sp>
      <p:sp>
        <p:nvSpPr>
          <p:cNvPr id="6" name="TextBox 5">
            <a:extLst>
              <a:ext uri="{FF2B5EF4-FFF2-40B4-BE49-F238E27FC236}">
                <a16:creationId xmlns:a16="http://schemas.microsoft.com/office/drawing/2014/main" id="{3AFC61CC-A069-4DA3-334F-7B5020EC2E53}"/>
              </a:ext>
            </a:extLst>
          </p:cNvPr>
          <p:cNvSpPr txBox="1"/>
          <p:nvPr/>
        </p:nvSpPr>
        <p:spPr>
          <a:xfrm>
            <a:off x="1524" y="6596390"/>
            <a:ext cx="6094476" cy="261610"/>
          </a:xfrm>
          <a:prstGeom prst="rect">
            <a:avLst/>
          </a:prstGeom>
          <a:noFill/>
        </p:spPr>
        <p:txBody>
          <a:bodyPr wrap="square">
            <a:spAutoFit/>
          </a:bodyPr>
          <a:lstStyle/>
          <a:p>
            <a:r>
              <a:rPr lang="en-US" sz="1100" dirty="0"/>
              <a:t>Developed by Michael C. Runge</a:t>
            </a:r>
          </a:p>
        </p:txBody>
      </p:sp>
    </p:spTree>
    <p:extLst>
      <p:ext uri="{BB962C8B-B14F-4D97-AF65-F5344CB8AC3E}">
        <p14:creationId xmlns:p14="http://schemas.microsoft.com/office/powerpoint/2010/main" val="1081452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5A3C9-D32C-F290-4EC8-419D38674B58}"/>
              </a:ext>
            </a:extLst>
          </p:cNvPr>
          <p:cNvSpPr>
            <a:spLocks noGrp="1"/>
          </p:cNvSpPr>
          <p:nvPr>
            <p:ph type="title"/>
          </p:nvPr>
        </p:nvSpPr>
        <p:spPr/>
        <p:txBody>
          <a:bodyPr/>
          <a:lstStyle/>
          <a:p>
            <a:r>
              <a:rPr lang="en-US"/>
              <a:t>Blink</a:t>
            </a:r>
          </a:p>
        </p:txBody>
      </p:sp>
      <p:sp>
        <p:nvSpPr>
          <p:cNvPr id="3" name="Content Placeholder 2">
            <a:extLst>
              <a:ext uri="{FF2B5EF4-FFF2-40B4-BE49-F238E27FC236}">
                <a16:creationId xmlns:a16="http://schemas.microsoft.com/office/drawing/2014/main" id="{E6509866-E626-247C-8316-A4C391E937DF}"/>
              </a:ext>
            </a:extLst>
          </p:cNvPr>
          <p:cNvSpPr>
            <a:spLocks noGrp="1"/>
          </p:cNvSpPr>
          <p:nvPr>
            <p:ph idx="1"/>
          </p:nvPr>
        </p:nvSpPr>
        <p:spPr>
          <a:xfrm>
            <a:off x="4363656" y="1545260"/>
            <a:ext cx="6341961" cy="4351338"/>
          </a:xfrm>
        </p:spPr>
        <p:txBody>
          <a:bodyPr/>
          <a:lstStyle/>
          <a:p>
            <a:r>
              <a:rPr lang="en-US"/>
              <a:t>Gladwell argues that our intuitive decision-making skills are excellent in certain circumstances</a:t>
            </a:r>
          </a:p>
          <a:p>
            <a:endParaRPr lang="en-US"/>
          </a:p>
          <a:p>
            <a:r>
              <a:rPr lang="en-US"/>
              <a:t>Isn’t the ability to make good decisions the hallmark of our species?</a:t>
            </a:r>
          </a:p>
          <a:p>
            <a:pPr marL="0" indent="0">
              <a:buNone/>
            </a:pPr>
            <a:endParaRPr lang="en-US"/>
          </a:p>
        </p:txBody>
      </p:sp>
      <p:pic>
        <p:nvPicPr>
          <p:cNvPr id="4" name="Content Placeholder 4">
            <a:extLst>
              <a:ext uri="{FF2B5EF4-FFF2-40B4-BE49-F238E27FC236}">
                <a16:creationId xmlns:a16="http://schemas.microsoft.com/office/drawing/2014/main" id="{1FF01029-3362-3862-E803-E0CB56EAA2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904" y="1370635"/>
            <a:ext cx="3120102" cy="4525963"/>
          </a:xfrm>
          <a:prstGeom prst="rect">
            <a:avLst/>
          </a:prstGeom>
        </p:spPr>
      </p:pic>
      <p:sp>
        <p:nvSpPr>
          <p:cNvPr id="6" name="TextBox 5">
            <a:extLst>
              <a:ext uri="{FF2B5EF4-FFF2-40B4-BE49-F238E27FC236}">
                <a16:creationId xmlns:a16="http://schemas.microsoft.com/office/drawing/2014/main" id="{BA055DFB-DEB0-DE9F-7EB6-CC67CA8A6C9B}"/>
              </a:ext>
            </a:extLst>
          </p:cNvPr>
          <p:cNvSpPr txBox="1"/>
          <p:nvPr/>
        </p:nvSpPr>
        <p:spPr>
          <a:xfrm>
            <a:off x="1524" y="6596390"/>
            <a:ext cx="6094476" cy="261610"/>
          </a:xfrm>
          <a:prstGeom prst="rect">
            <a:avLst/>
          </a:prstGeom>
          <a:noFill/>
        </p:spPr>
        <p:txBody>
          <a:bodyPr wrap="square">
            <a:spAutoFit/>
          </a:bodyPr>
          <a:lstStyle/>
          <a:p>
            <a:r>
              <a:rPr lang="en-US" sz="1100" dirty="0"/>
              <a:t>Developed by Michael C. Runge</a:t>
            </a:r>
          </a:p>
        </p:txBody>
      </p:sp>
    </p:spTree>
    <p:extLst>
      <p:ext uri="{BB962C8B-B14F-4D97-AF65-F5344CB8AC3E}">
        <p14:creationId xmlns:p14="http://schemas.microsoft.com/office/powerpoint/2010/main" val="3844289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C59F6-AB3A-9A4A-3D4A-07B16A745B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2EF14A-CEE3-7513-C1F6-C732BA46F7C7}"/>
              </a:ext>
            </a:extLst>
          </p:cNvPr>
          <p:cNvSpPr>
            <a:spLocks noGrp="1"/>
          </p:cNvSpPr>
          <p:nvPr>
            <p:ph type="title"/>
          </p:nvPr>
        </p:nvSpPr>
        <p:spPr>
          <a:xfrm>
            <a:off x="838200" y="2766218"/>
            <a:ext cx="10515600" cy="1325563"/>
          </a:xfrm>
        </p:spPr>
        <p:txBody>
          <a:bodyPr/>
          <a:lstStyle/>
          <a:p>
            <a:r>
              <a:rPr lang="en-US"/>
              <a:t>Humans are </a:t>
            </a:r>
            <a:r>
              <a:rPr lang="en-US" b="1"/>
              <a:t>BAD Decision Makers</a:t>
            </a:r>
            <a:endParaRPr lang="en-US"/>
          </a:p>
        </p:txBody>
      </p:sp>
      <p:sp>
        <p:nvSpPr>
          <p:cNvPr id="4" name="TextBox 3">
            <a:extLst>
              <a:ext uri="{FF2B5EF4-FFF2-40B4-BE49-F238E27FC236}">
                <a16:creationId xmlns:a16="http://schemas.microsoft.com/office/drawing/2014/main" id="{A19C55AF-19A4-AFA0-E9C2-BBFEF2D82A68}"/>
              </a:ext>
            </a:extLst>
          </p:cNvPr>
          <p:cNvSpPr txBox="1"/>
          <p:nvPr/>
        </p:nvSpPr>
        <p:spPr>
          <a:xfrm>
            <a:off x="1524" y="6596390"/>
            <a:ext cx="6094476" cy="261610"/>
          </a:xfrm>
          <a:prstGeom prst="rect">
            <a:avLst/>
          </a:prstGeom>
          <a:noFill/>
        </p:spPr>
        <p:txBody>
          <a:bodyPr wrap="square">
            <a:spAutoFit/>
          </a:bodyPr>
          <a:lstStyle/>
          <a:p>
            <a:r>
              <a:rPr lang="en-US" sz="1100" dirty="0"/>
              <a:t>Developed by Michael C. Runge</a:t>
            </a:r>
          </a:p>
        </p:txBody>
      </p:sp>
    </p:spTree>
    <p:extLst>
      <p:ext uri="{BB962C8B-B14F-4D97-AF65-F5344CB8AC3E}">
        <p14:creationId xmlns:p14="http://schemas.microsoft.com/office/powerpoint/2010/main" val="3225275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6A0097-3BCD-F65E-B88F-250EB3A36B42}"/>
              </a:ext>
            </a:extLst>
          </p:cNvPr>
          <p:cNvSpPr>
            <a:spLocks noGrp="1"/>
          </p:cNvSpPr>
          <p:nvPr>
            <p:ph idx="1"/>
          </p:nvPr>
        </p:nvSpPr>
        <p:spPr>
          <a:xfrm>
            <a:off x="838200" y="1690688"/>
            <a:ext cx="10805932" cy="3530278"/>
          </a:xfrm>
        </p:spPr>
        <p:txBody>
          <a:bodyPr>
            <a:normAutofit/>
          </a:bodyPr>
          <a:lstStyle/>
          <a:p>
            <a:pPr marL="0" indent="0">
              <a:buNone/>
            </a:pPr>
            <a:r>
              <a:rPr lang="en-US"/>
              <a:t>(Source: </a:t>
            </a:r>
            <a:r>
              <a:rPr lang="en-US" i="1"/>
              <a:t>The New York Times</a:t>
            </a:r>
            <a:r>
              <a:rPr lang="en-US"/>
              <a:t>)</a:t>
            </a:r>
          </a:p>
          <a:p>
            <a:r>
              <a:rPr lang="en-US"/>
              <a:t>I’ve chosen a rule that some sequences of three numbers obey — and some do not. Your job is to guess what the rule is.</a:t>
            </a:r>
          </a:p>
          <a:p>
            <a:pPr algn="ctr"/>
            <a:r>
              <a:rPr lang="en-US"/>
              <a:t>The sequence: 1, 2, 4 obeys the rule.</a:t>
            </a:r>
          </a:p>
          <a:p>
            <a:pPr algn="ctr"/>
            <a:endParaRPr lang="en-US"/>
          </a:p>
          <a:p>
            <a:r>
              <a:rPr lang="en-US"/>
              <a:t>Give me 3 numbers and I will tell you if they obey the rule</a:t>
            </a:r>
          </a:p>
          <a:p>
            <a:r>
              <a:rPr lang="en-US"/>
              <a:t>Can you describe the rule or do you want to test another sequence?</a:t>
            </a:r>
          </a:p>
        </p:txBody>
      </p:sp>
      <p:sp>
        <p:nvSpPr>
          <p:cNvPr id="5" name="Title 4">
            <a:extLst>
              <a:ext uri="{FF2B5EF4-FFF2-40B4-BE49-F238E27FC236}">
                <a16:creationId xmlns:a16="http://schemas.microsoft.com/office/drawing/2014/main" id="{744AF812-4B7F-5AC3-1E13-A128F364615C}"/>
              </a:ext>
            </a:extLst>
          </p:cNvPr>
          <p:cNvSpPr>
            <a:spLocks noGrp="1"/>
          </p:cNvSpPr>
          <p:nvPr>
            <p:ph type="title"/>
          </p:nvPr>
        </p:nvSpPr>
        <p:spPr/>
        <p:txBody>
          <a:bodyPr/>
          <a:lstStyle/>
          <a:p>
            <a:r>
              <a:rPr lang="en-US" b="1"/>
              <a:t>Quick Puzzle to Test Your Problem Solving</a:t>
            </a:r>
            <a:endParaRPr lang="en-US"/>
          </a:p>
        </p:txBody>
      </p:sp>
      <p:sp>
        <p:nvSpPr>
          <p:cNvPr id="4" name="TextBox 3">
            <a:extLst>
              <a:ext uri="{FF2B5EF4-FFF2-40B4-BE49-F238E27FC236}">
                <a16:creationId xmlns:a16="http://schemas.microsoft.com/office/drawing/2014/main" id="{F677A9D2-5570-03CB-C615-62A17498B372}"/>
              </a:ext>
            </a:extLst>
          </p:cNvPr>
          <p:cNvSpPr txBox="1"/>
          <p:nvPr/>
        </p:nvSpPr>
        <p:spPr>
          <a:xfrm>
            <a:off x="1524" y="6596390"/>
            <a:ext cx="6094476" cy="261610"/>
          </a:xfrm>
          <a:prstGeom prst="rect">
            <a:avLst/>
          </a:prstGeom>
          <a:noFill/>
        </p:spPr>
        <p:txBody>
          <a:bodyPr wrap="square">
            <a:spAutoFit/>
          </a:bodyPr>
          <a:lstStyle/>
          <a:p>
            <a:r>
              <a:rPr lang="en-US" sz="1100" dirty="0"/>
              <a:t>Developed by Michael C. Runge</a:t>
            </a:r>
          </a:p>
        </p:txBody>
      </p:sp>
    </p:spTree>
    <p:extLst>
      <p:ext uri="{BB962C8B-B14F-4D97-AF65-F5344CB8AC3E}">
        <p14:creationId xmlns:p14="http://schemas.microsoft.com/office/powerpoint/2010/main" val="1193226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9EA03-9A84-2C7C-F097-355DA04A60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B1C163-7384-660E-E94C-36FB09E87429}"/>
              </a:ext>
            </a:extLst>
          </p:cNvPr>
          <p:cNvSpPr>
            <a:spLocks noGrp="1"/>
          </p:cNvSpPr>
          <p:nvPr>
            <p:ph type="title"/>
          </p:nvPr>
        </p:nvSpPr>
        <p:spPr>
          <a:xfrm>
            <a:off x="601880" y="455917"/>
            <a:ext cx="4610964" cy="667182"/>
          </a:xfrm>
        </p:spPr>
        <p:txBody>
          <a:bodyPr>
            <a:noAutofit/>
          </a:bodyPr>
          <a:lstStyle/>
          <a:p>
            <a:r>
              <a:rPr lang="en-US" sz="5400" dirty="0"/>
              <a:t>Cognitive Biases</a:t>
            </a:r>
          </a:p>
        </p:txBody>
      </p:sp>
      <p:sp>
        <p:nvSpPr>
          <p:cNvPr id="3" name="Content Placeholder 2">
            <a:extLst>
              <a:ext uri="{FF2B5EF4-FFF2-40B4-BE49-F238E27FC236}">
                <a16:creationId xmlns:a16="http://schemas.microsoft.com/office/drawing/2014/main" id="{B73A02F7-0A10-2F61-03E0-419F9B874DD6}"/>
              </a:ext>
            </a:extLst>
          </p:cNvPr>
          <p:cNvSpPr>
            <a:spLocks noGrp="1"/>
          </p:cNvSpPr>
          <p:nvPr>
            <p:ph idx="1"/>
          </p:nvPr>
        </p:nvSpPr>
        <p:spPr>
          <a:xfrm>
            <a:off x="601880" y="1371605"/>
            <a:ext cx="5249287" cy="4696887"/>
          </a:xfrm>
        </p:spPr>
        <p:txBody>
          <a:bodyPr vert="horz" lIns="91440" tIns="45720" rIns="91440" bIns="45720" rtlCol="0" anchor="t">
            <a:normAutofit/>
          </a:bodyPr>
          <a:lstStyle/>
          <a:p>
            <a:r>
              <a:rPr lang="en-US" sz="3600" b="1" dirty="0"/>
              <a:t>Confirmation bias</a:t>
            </a:r>
          </a:p>
          <a:p>
            <a:pPr lvl="1"/>
            <a:r>
              <a:rPr lang="en-US" sz="3200" dirty="0"/>
              <a:t>Focusing attention on evidence that confirms your beliefs</a:t>
            </a:r>
          </a:p>
          <a:p>
            <a:pPr lvl="2"/>
            <a:r>
              <a:rPr lang="en-US" sz="2800" i="1" dirty="0">
                <a:solidFill>
                  <a:schemeClr val="accent1"/>
                </a:solidFill>
              </a:rPr>
              <a:t>Example: </a:t>
            </a:r>
            <a:r>
              <a:rPr lang="en-US" sz="2800" dirty="0">
                <a:solidFill>
                  <a:schemeClr val="accent1"/>
                </a:solidFill>
              </a:rPr>
              <a:t>A policymaker who believes logging is harmful may ignore data showing that sustainable forestry practices can preserve ecosystems</a:t>
            </a:r>
          </a:p>
        </p:txBody>
      </p:sp>
      <p:sp>
        <p:nvSpPr>
          <p:cNvPr id="4" name="TextBox 3">
            <a:extLst>
              <a:ext uri="{FF2B5EF4-FFF2-40B4-BE49-F238E27FC236}">
                <a16:creationId xmlns:a16="http://schemas.microsoft.com/office/drawing/2014/main" id="{7246E4F9-D91D-D954-E62A-9D505F7440DE}"/>
              </a:ext>
            </a:extLst>
          </p:cNvPr>
          <p:cNvSpPr txBox="1"/>
          <p:nvPr/>
        </p:nvSpPr>
        <p:spPr>
          <a:xfrm>
            <a:off x="1524" y="6550223"/>
            <a:ext cx="6094476" cy="307777"/>
          </a:xfrm>
          <a:prstGeom prst="rect">
            <a:avLst/>
          </a:prstGeom>
          <a:noFill/>
        </p:spPr>
        <p:txBody>
          <a:bodyPr wrap="square">
            <a:spAutoFit/>
          </a:bodyPr>
          <a:lstStyle/>
          <a:p>
            <a:r>
              <a:rPr lang="en-US" sz="1400" dirty="0"/>
              <a:t>Developed by Brielle Thompson</a:t>
            </a:r>
          </a:p>
        </p:txBody>
      </p:sp>
      <p:pic>
        <p:nvPicPr>
          <p:cNvPr id="6" name="Picture 5">
            <a:extLst>
              <a:ext uri="{FF2B5EF4-FFF2-40B4-BE49-F238E27FC236}">
                <a16:creationId xmlns:a16="http://schemas.microsoft.com/office/drawing/2014/main" id="{0EFCC227-5980-3743-EEED-8A30DBF3AC70}"/>
              </a:ext>
            </a:extLst>
          </p:cNvPr>
          <p:cNvPicPr>
            <a:picLocks noChangeAspect="1"/>
          </p:cNvPicPr>
          <p:nvPr/>
        </p:nvPicPr>
        <p:blipFill>
          <a:blip r:embed="rId3"/>
          <a:srcRect l="6479" t="20630" r="25054" b="1727"/>
          <a:stretch>
            <a:fillRect/>
          </a:stretch>
        </p:blipFill>
        <p:spPr>
          <a:xfrm>
            <a:off x="6367616" y="3100006"/>
            <a:ext cx="5822860" cy="3714306"/>
          </a:xfrm>
          <a:prstGeom prst="rect">
            <a:avLst/>
          </a:prstGeom>
        </p:spPr>
      </p:pic>
      <p:pic>
        <p:nvPicPr>
          <p:cNvPr id="5" name="Picture 4">
            <a:extLst>
              <a:ext uri="{FF2B5EF4-FFF2-40B4-BE49-F238E27FC236}">
                <a16:creationId xmlns:a16="http://schemas.microsoft.com/office/drawing/2014/main" id="{5660F516-3A25-928A-AA98-A0731E610F36}"/>
              </a:ext>
            </a:extLst>
          </p:cNvPr>
          <p:cNvPicPr>
            <a:picLocks noChangeAspect="1"/>
          </p:cNvPicPr>
          <p:nvPr/>
        </p:nvPicPr>
        <p:blipFill>
          <a:blip r:embed="rId4"/>
          <a:stretch>
            <a:fillRect/>
          </a:stretch>
        </p:blipFill>
        <p:spPr>
          <a:xfrm>
            <a:off x="5824385" y="127392"/>
            <a:ext cx="3107742" cy="3095310"/>
          </a:xfrm>
          <a:prstGeom prst="rect">
            <a:avLst/>
          </a:prstGeom>
        </p:spPr>
      </p:pic>
    </p:spTree>
    <p:extLst>
      <p:ext uri="{BB962C8B-B14F-4D97-AF65-F5344CB8AC3E}">
        <p14:creationId xmlns:p14="http://schemas.microsoft.com/office/powerpoint/2010/main" val="236342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805F3-D496-0F7B-0D67-D0C14A5B316E}"/>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CF698A16-EED5-10FD-36FF-010A81DAE224}"/>
              </a:ext>
            </a:extLst>
          </p:cNvPr>
          <p:cNvPicPr>
            <a:picLocks noChangeAspect="1"/>
          </p:cNvPicPr>
          <p:nvPr/>
        </p:nvPicPr>
        <p:blipFill>
          <a:blip r:embed="rId3"/>
          <a:srcRect t="11963" b="6135"/>
          <a:stretch>
            <a:fillRect/>
          </a:stretch>
        </p:blipFill>
        <p:spPr>
          <a:xfrm>
            <a:off x="6011993" y="278780"/>
            <a:ext cx="6180007" cy="2977376"/>
          </a:xfrm>
          <a:prstGeom prst="rect">
            <a:avLst/>
          </a:prstGeom>
        </p:spPr>
      </p:pic>
      <p:sp>
        <p:nvSpPr>
          <p:cNvPr id="2" name="Title 1">
            <a:extLst>
              <a:ext uri="{FF2B5EF4-FFF2-40B4-BE49-F238E27FC236}">
                <a16:creationId xmlns:a16="http://schemas.microsoft.com/office/drawing/2014/main" id="{F810D27D-A56A-4BAE-B7E1-1E00892101AA}"/>
              </a:ext>
            </a:extLst>
          </p:cNvPr>
          <p:cNvSpPr>
            <a:spLocks noGrp="1"/>
          </p:cNvSpPr>
          <p:nvPr>
            <p:ph type="title"/>
          </p:nvPr>
        </p:nvSpPr>
        <p:spPr>
          <a:xfrm>
            <a:off x="601880" y="455917"/>
            <a:ext cx="4610964" cy="667182"/>
          </a:xfrm>
        </p:spPr>
        <p:txBody>
          <a:bodyPr>
            <a:noAutofit/>
          </a:bodyPr>
          <a:lstStyle/>
          <a:p>
            <a:r>
              <a:rPr lang="en-US" sz="5400" dirty="0"/>
              <a:t>Cognitive Biases</a:t>
            </a:r>
          </a:p>
        </p:txBody>
      </p:sp>
      <p:sp>
        <p:nvSpPr>
          <p:cNvPr id="3" name="Content Placeholder 2">
            <a:extLst>
              <a:ext uri="{FF2B5EF4-FFF2-40B4-BE49-F238E27FC236}">
                <a16:creationId xmlns:a16="http://schemas.microsoft.com/office/drawing/2014/main" id="{616D3B22-0C59-D5B1-15C7-B0ABE7CF9205}"/>
              </a:ext>
            </a:extLst>
          </p:cNvPr>
          <p:cNvSpPr>
            <a:spLocks noGrp="1"/>
          </p:cNvSpPr>
          <p:nvPr>
            <p:ph idx="1"/>
          </p:nvPr>
        </p:nvSpPr>
        <p:spPr>
          <a:xfrm>
            <a:off x="601879" y="1371605"/>
            <a:ext cx="9534579" cy="4906532"/>
          </a:xfrm>
        </p:spPr>
        <p:txBody>
          <a:bodyPr vert="horz" lIns="91440" tIns="45720" rIns="91440" bIns="45720" rtlCol="0" anchor="t">
            <a:normAutofit/>
          </a:bodyPr>
          <a:lstStyle/>
          <a:p>
            <a:r>
              <a:rPr lang="en-US" sz="3600" dirty="0"/>
              <a:t>Confirmation bias</a:t>
            </a:r>
          </a:p>
          <a:p>
            <a:r>
              <a:rPr lang="en-US" sz="3600" b="1" dirty="0"/>
              <a:t>Sunk costs</a:t>
            </a:r>
          </a:p>
          <a:p>
            <a:pPr lvl="1"/>
            <a:r>
              <a:rPr lang="en-US" sz="3200" dirty="0"/>
              <a:t>Deciding based on past </a:t>
            </a:r>
          </a:p>
          <a:p>
            <a:pPr marL="457200" lvl="1" indent="0">
              <a:buNone/>
            </a:pPr>
            <a:r>
              <a:rPr lang="en-US" sz="3200" dirty="0"/>
              <a:t>  investments not future returns</a:t>
            </a:r>
          </a:p>
          <a:p>
            <a:pPr lvl="2"/>
            <a:r>
              <a:rPr lang="en-US" sz="2800" i="1" dirty="0">
                <a:solidFill>
                  <a:schemeClr val="accent1"/>
                </a:solidFill>
                <a:ea typeface="Calibri"/>
                <a:cs typeface="Calibri"/>
              </a:rPr>
              <a:t>Example: </a:t>
            </a:r>
            <a:r>
              <a:rPr lang="en-US" sz="2800" dirty="0">
                <a:solidFill>
                  <a:schemeClr val="accent1"/>
                </a:solidFill>
                <a:ea typeface="Calibri"/>
                <a:cs typeface="Calibri"/>
              </a:rPr>
              <a:t>A</a:t>
            </a:r>
            <a:r>
              <a:rPr lang="en-US" sz="2800" dirty="0">
                <a:solidFill>
                  <a:schemeClr val="accent1"/>
                </a:solidFill>
              </a:rPr>
              <a:t> marine conservation group invests heavily in a custom underwater drone system to monitor coral reef health. After deployment, they discover that the drones are unreliable in strong currents and produce lower-quality data than newer, off-the-shelf alternatives, but they continue to use their custom system.</a:t>
            </a:r>
          </a:p>
        </p:txBody>
      </p:sp>
      <p:sp>
        <p:nvSpPr>
          <p:cNvPr id="4" name="TextBox 3">
            <a:extLst>
              <a:ext uri="{FF2B5EF4-FFF2-40B4-BE49-F238E27FC236}">
                <a16:creationId xmlns:a16="http://schemas.microsoft.com/office/drawing/2014/main" id="{6FD3F189-4171-6E3B-5C64-BD6CD819F026}"/>
              </a:ext>
            </a:extLst>
          </p:cNvPr>
          <p:cNvSpPr txBox="1"/>
          <p:nvPr/>
        </p:nvSpPr>
        <p:spPr>
          <a:xfrm>
            <a:off x="1524" y="6550223"/>
            <a:ext cx="6094476" cy="307777"/>
          </a:xfrm>
          <a:prstGeom prst="rect">
            <a:avLst/>
          </a:prstGeom>
          <a:noFill/>
        </p:spPr>
        <p:txBody>
          <a:bodyPr wrap="square">
            <a:spAutoFit/>
          </a:bodyPr>
          <a:lstStyle/>
          <a:p>
            <a:r>
              <a:rPr lang="en-US" sz="1400" dirty="0"/>
              <a:t>Developed by Brielle Thompson</a:t>
            </a:r>
          </a:p>
        </p:txBody>
      </p:sp>
    </p:spTree>
    <p:extLst>
      <p:ext uri="{BB962C8B-B14F-4D97-AF65-F5344CB8AC3E}">
        <p14:creationId xmlns:p14="http://schemas.microsoft.com/office/powerpoint/2010/main" val="117708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42F1F-D4A0-34FA-4DD3-A7A47200AC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5323B3-301A-63F2-BFF2-F95ED26C72C0}"/>
              </a:ext>
            </a:extLst>
          </p:cNvPr>
          <p:cNvSpPr>
            <a:spLocks noGrp="1"/>
          </p:cNvSpPr>
          <p:nvPr>
            <p:ph type="title"/>
          </p:nvPr>
        </p:nvSpPr>
        <p:spPr>
          <a:xfrm>
            <a:off x="601880" y="455917"/>
            <a:ext cx="4610964" cy="667182"/>
          </a:xfrm>
        </p:spPr>
        <p:txBody>
          <a:bodyPr>
            <a:noAutofit/>
          </a:bodyPr>
          <a:lstStyle/>
          <a:p>
            <a:r>
              <a:rPr lang="en-US" sz="5400" dirty="0"/>
              <a:t>Cognitive Biases</a:t>
            </a:r>
          </a:p>
        </p:txBody>
      </p:sp>
      <p:sp>
        <p:nvSpPr>
          <p:cNvPr id="3" name="Content Placeholder 2">
            <a:extLst>
              <a:ext uri="{FF2B5EF4-FFF2-40B4-BE49-F238E27FC236}">
                <a16:creationId xmlns:a16="http://schemas.microsoft.com/office/drawing/2014/main" id="{1DACA31A-53BC-511F-4ABE-CA59C3D02E50}"/>
              </a:ext>
            </a:extLst>
          </p:cNvPr>
          <p:cNvSpPr>
            <a:spLocks noGrp="1"/>
          </p:cNvSpPr>
          <p:nvPr>
            <p:ph idx="1"/>
          </p:nvPr>
        </p:nvSpPr>
        <p:spPr>
          <a:xfrm>
            <a:off x="601879" y="1371605"/>
            <a:ext cx="7371243" cy="4906532"/>
          </a:xfrm>
        </p:spPr>
        <p:txBody>
          <a:bodyPr vert="horz" lIns="91440" tIns="45720" rIns="91440" bIns="45720" rtlCol="0" anchor="t">
            <a:normAutofit/>
          </a:bodyPr>
          <a:lstStyle/>
          <a:p>
            <a:r>
              <a:rPr lang="en-US" sz="3600" dirty="0"/>
              <a:t>Confirmation bias</a:t>
            </a:r>
          </a:p>
          <a:p>
            <a:r>
              <a:rPr lang="en-US" sz="3600" dirty="0"/>
              <a:t>Sunk costs</a:t>
            </a:r>
          </a:p>
          <a:p>
            <a:r>
              <a:rPr lang="en-US" sz="3600" b="1" dirty="0"/>
              <a:t>Escalation of commitment</a:t>
            </a:r>
          </a:p>
          <a:p>
            <a:pPr lvl="1"/>
            <a:r>
              <a:rPr lang="en-US" sz="3200" dirty="0"/>
              <a:t>Continuing to invest in a suboptimal choice</a:t>
            </a:r>
          </a:p>
          <a:p>
            <a:pPr lvl="2"/>
            <a:r>
              <a:rPr lang="en-US" sz="2800" i="1" dirty="0">
                <a:solidFill>
                  <a:schemeClr val="accent1"/>
                </a:solidFill>
              </a:rPr>
              <a:t>Example: </a:t>
            </a:r>
            <a:r>
              <a:rPr lang="en-US" sz="2800" dirty="0">
                <a:solidFill>
                  <a:schemeClr val="accent1"/>
                </a:solidFill>
              </a:rPr>
              <a:t>Expanding a failing species reintroduction program to more regions, hoping it will eventually succeed and validate the original plan</a:t>
            </a:r>
          </a:p>
          <a:p>
            <a:pPr lvl="1"/>
            <a:endParaRPr lang="en-US" sz="3200" b="1" dirty="0"/>
          </a:p>
        </p:txBody>
      </p:sp>
      <p:sp>
        <p:nvSpPr>
          <p:cNvPr id="4" name="TextBox 3">
            <a:extLst>
              <a:ext uri="{FF2B5EF4-FFF2-40B4-BE49-F238E27FC236}">
                <a16:creationId xmlns:a16="http://schemas.microsoft.com/office/drawing/2014/main" id="{EBC3110D-4152-196F-F2B1-A4C2DF7374A7}"/>
              </a:ext>
            </a:extLst>
          </p:cNvPr>
          <p:cNvSpPr txBox="1"/>
          <p:nvPr/>
        </p:nvSpPr>
        <p:spPr>
          <a:xfrm>
            <a:off x="9770996" y="5129560"/>
            <a:ext cx="2421004" cy="261610"/>
          </a:xfrm>
          <a:prstGeom prst="rect">
            <a:avLst/>
          </a:prstGeom>
          <a:noFill/>
        </p:spPr>
        <p:txBody>
          <a:bodyPr wrap="square">
            <a:spAutoFit/>
          </a:bodyPr>
          <a:lstStyle/>
          <a:p>
            <a:pPr algn="ctr"/>
            <a:r>
              <a:rPr lang="en-US" sz="1100" dirty="0"/>
              <a:t>Productivity Guy</a:t>
            </a:r>
          </a:p>
        </p:txBody>
      </p:sp>
      <p:pic>
        <p:nvPicPr>
          <p:cNvPr id="5" name="Picture 4">
            <a:extLst>
              <a:ext uri="{FF2B5EF4-FFF2-40B4-BE49-F238E27FC236}">
                <a16:creationId xmlns:a16="http://schemas.microsoft.com/office/drawing/2014/main" id="{9FCE7117-AB43-F556-C22A-AF35D61E4BB0}"/>
              </a:ext>
            </a:extLst>
          </p:cNvPr>
          <p:cNvPicPr>
            <a:picLocks noChangeAspect="1"/>
          </p:cNvPicPr>
          <p:nvPr/>
        </p:nvPicPr>
        <p:blipFill>
          <a:blip r:embed="rId3"/>
          <a:srcRect l="52764" t="14716" b="15366"/>
          <a:stretch>
            <a:fillRect/>
          </a:stretch>
        </p:blipFill>
        <p:spPr>
          <a:xfrm>
            <a:off x="7973122" y="900074"/>
            <a:ext cx="3809817" cy="4229486"/>
          </a:xfrm>
          <a:prstGeom prst="rect">
            <a:avLst/>
          </a:prstGeom>
        </p:spPr>
      </p:pic>
      <p:sp>
        <p:nvSpPr>
          <p:cNvPr id="7" name="TextBox 6">
            <a:extLst>
              <a:ext uri="{FF2B5EF4-FFF2-40B4-BE49-F238E27FC236}">
                <a16:creationId xmlns:a16="http://schemas.microsoft.com/office/drawing/2014/main" id="{D57FC165-46B0-FE3D-BD1A-F10D5E6467A4}"/>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Tree>
    <p:extLst>
      <p:ext uri="{BB962C8B-B14F-4D97-AF65-F5344CB8AC3E}">
        <p14:creationId xmlns:p14="http://schemas.microsoft.com/office/powerpoint/2010/main" val="710061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06BD6-1A0C-40B3-F9CF-0F5CB3FB1D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F43765-80A3-0894-9C07-596F9D073C03}"/>
              </a:ext>
            </a:extLst>
          </p:cNvPr>
          <p:cNvSpPr>
            <a:spLocks noGrp="1"/>
          </p:cNvSpPr>
          <p:nvPr>
            <p:ph type="title"/>
          </p:nvPr>
        </p:nvSpPr>
        <p:spPr>
          <a:xfrm>
            <a:off x="601880" y="455917"/>
            <a:ext cx="4610964" cy="667182"/>
          </a:xfrm>
        </p:spPr>
        <p:txBody>
          <a:bodyPr>
            <a:noAutofit/>
          </a:bodyPr>
          <a:lstStyle/>
          <a:p>
            <a:r>
              <a:rPr lang="en-US" sz="5400" dirty="0"/>
              <a:t>Cognitive Biases</a:t>
            </a:r>
          </a:p>
        </p:txBody>
      </p:sp>
      <p:sp>
        <p:nvSpPr>
          <p:cNvPr id="3" name="Content Placeholder 2">
            <a:extLst>
              <a:ext uri="{FF2B5EF4-FFF2-40B4-BE49-F238E27FC236}">
                <a16:creationId xmlns:a16="http://schemas.microsoft.com/office/drawing/2014/main" id="{25792354-5CC2-0B4D-0F3A-765B8BB2D871}"/>
              </a:ext>
            </a:extLst>
          </p:cNvPr>
          <p:cNvSpPr>
            <a:spLocks noGrp="1"/>
          </p:cNvSpPr>
          <p:nvPr>
            <p:ph idx="1"/>
          </p:nvPr>
        </p:nvSpPr>
        <p:spPr>
          <a:xfrm>
            <a:off x="601879" y="1371605"/>
            <a:ext cx="9902570" cy="4906532"/>
          </a:xfrm>
        </p:spPr>
        <p:txBody>
          <a:bodyPr vert="horz" lIns="91440" tIns="45720" rIns="91440" bIns="45720" rtlCol="0" anchor="t">
            <a:normAutofit lnSpcReduction="10000"/>
          </a:bodyPr>
          <a:lstStyle/>
          <a:p>
            <a:r>
              <a:rPr lang="en-US" sz="3600" dirty="0"/>
              <a:t>Confirmation bias</a:t>
            </a:r>
          </a:p>
          <a:p>
            <a:r>
              <a:rPr lang="en-US" sz="3600" dirty="0"/>
              <a:t>Sunk costs</a:t>
            </a:r>
          </a:p>
          <a:p>
            <a:r>
              <a:rPr lang="en-US" sz="3600" dirty="0"/>
              <a:t>Escalation of commitment</a:t>
            </a:r>
          </a:p>
          <a:p>
            <a:r>
              <a:rPr lang="en-US" sz="3600" b="1" dirty="0"/>
              <a:t>Status quo bias</a:t>
            </a:r>
          </a:p>
          <a:p>
            <a:pPr lvl="1"/>
            <a:r>
              <a:rPr lang="en-US" sz="3200" dirty="0"/>
              <a:t>Preference to maintain current actions</a:t>
            </a:r>
          </a:p>
          <a:p>
            <a:pPr lvl="2"/>
            <a:r>
              <a:rPr lang="en-US" sz="2800" i="1" dirty="0">
                <a:solidFill>
                  <a:schemeClr val="accent1"/>
                </a:solidFill>
              </a:rPr>
              <a:t>Example: </a:t>
            </a:r>
            <a:r>
              <a:rPr lang="en-US" sz="2800" dirty="0">
                <a:solidFill>
                  <a:schemeClr val="accent1"/>
                </a:solidFill>
              </a:rPr>
              <a:t>A farming region has used flood irrigation for decades, a method that consumes large amounts of water and leads to runoff and soil erosion. Despite the availability of more efficient technologies like drip irrigation, many farmers resist switching</a:t>
            </a:r>
          </a:p>
        </p:txBody>
      </p:sp>
      <p:pic>
        <p:nvPicPr>
          <p:cNvPr id="9" name="Picture 8" descr="A group of people walking up stairs&#10;&#10;AI-generated content may be incorrect.">
            <a:extLst>
              <a:ext uri="{FF2B5EF4-FFF2-40B4-BE49-F238E27FC236}">
                <a16:creationId xmlns:a16="http://schemas.microsoft.com/office/drawing/2014/main" id="{2189467F-673C-E9BE-2043-275AE2747D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0837" y="579863"/>
            <a:ext cx="4949283" cy="2759225"/>
          </a:xfrm>
          <a:prstGeom prst="rect">
            <a:avLst/>
          </a:prstGeom>
        </p:spPr>
      </p:pic>
      <p:sp>
        <p:nvSpPr>
          <p:cNvPr id="4" name="TextBox 3">
            <a:extLst>
              <a:ext uri="{FF2B5EF4-FFF2-40B4-BE49-F238E27FC236}">
                <a16:creationId xmlns:a16="http://schemas.microsoft.com/office/drawing/2014/main" id="{C62A3D72-AAE9-385B-CA2B-7C8ABD26B63E}"/>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Tree>
    <p:extLst>
      <p:ext uri="{BB962C8B-B14F-4D97-AF65-F5344CB8AC3E}">
        <p14:creationId xmlns:p14="http://schemas.microsoft.com/office/powerpoint/2010/main" val="2262787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F7371-67C5-2013-29E4-80B484DEAE45}"/>
              </a:ext>
            </a:extLst>
          </p:cNvPr>
          <p:cNvSpPr>
            <a:spLocks noGrp="1"/>
          </p:cNvSpPr>
          <p:nvPr>
            <p:ph type="title"/>
          </p:nvPr>
        </p:nvSpPr>
        <p:spPr>
          <a:xfrm>
            <a:off x="719328" y="197285"/>
            <a:ext cx="10515600" cy="1325563"/>
          </a:xfrm>
        </p:spPr>
        <p:txBody>
          <a:bodyPr/>
          <a:lstStyle/>
          <a:p>
            <a:r>
              <a:rPr lang="en-US" dirty="0"/>
              <a:t>Who am I?</a:t>
            </a:r>
          </a:p>
        </p:txBody>
      </p:sp>
      <p:sp>
        <p:nvSpPr>
          <p:cNvPr id="3" name="Content Placeholder 2">
            <a:extLst>
              <a:ext uri="{FF2B5EF4-FFF2-40B4-BE49-F238E27FC236}">
                <a16:creationId xmlns:a16="http://schemas.microsoft.com/office/drawing/2014/main" id="{3B10A239-BF57-A898-00C7-75D6B51F5D1F}"/>
              </a:ext>
            </a:extLst>
          </p:cNvPr>
          <p:cNvSpPr>
            <a:spLocks noGrp="1"/>
          </p:cNvSpPr>
          <p:nvPr>
            <p:ph idx="1"/>
          </p:nvPr>
        </p:nvSpPr>
        <p:spPr>
          <a:xfrm>
            <a:off x="838200" y="1325917"/>
            <a:ext cx="4848355" cy="4942347"/>
          </a:xfrm>
        </p:spPr>
        <p:txBody>
          <a:bodyPr>
            <a:normAutofit fontScale="92500" lnSpcReduction="20000"/>
          </a:bodyPr>
          <a:lstStyle/>
          <a:p>
            <a:pPr marL="0" indent="0">
              <a:buNone/>
            </a:pPr>
            <a:r>
              <a:rPr lang="en-US" b="1" dirty="0"/>
              <a:t>Brielle Thompson, PhD</a:t>
            </a:r>
          </a:p>
          <a:p>
            <a:r>
              <a:rPr lang="en-US" sz="2400" dirty="0"/>
              <a:t>Postdoctoral Fellow at the University of Missouri</a:t>
            </a:r>
          </a:p>
          <a:p>
            <a:r>
              <a:rPr lang="en-US" sz="2400" dirty="0"/>
              <a:t>Received PhD in June 2024 at the University of Washington (Advisors: Sarah Converse &amp; Julian Olden)</a:t>
            </a:r>
          </a:p>
          <a:p>
            <a:pPr lvl="1"/>
            <a:r>
              <a:rPr lang="en-US" sz="2000" dirty="0"/>
              <a:t>Used decision analysis and mathematical/statistical population models to guide invasive species management</a:t>
            </a:r>
          </a:p>
          <a:p>
            <a:r>
              <a:rPr lang="en-US" sz="2400" dirty="0"/>
              <a:t>Current projects: </a:t>
            </a:r>
          </a:p>
          <a:p>
            <a:pPr lvl="1"/>
            <a:r>
              <a:rPr lang="en-US" sz="2000" dirty="0"/>
              <a:t>Developing invasive Prussian carp monitoring protocols using simulation</a:t>
            </a:r>
          </a:p>
          <a:p>
            <a:pPr lvl="1"/>
            <a:r>
              <a:rPr lang="en-US" sz="2000" dirty="0"/>
              <a:t>Guiding invasive carp management decisions in the lower Mississippi River/ Arkansas Red-White Rivers</a:t>
            </a:r>
          </a:p>
          <a:p>
            <a:r>
              <a:rPr lang="en-US" sz="2400" dirty="0"/>
              <a:t>Bills fan, dog Mom, distance runner</a:t>
            </a:r>
          </a:p>
        </p:txBody>
      </p:sp>
      <p:pic>
        <p:nvPicPr>
          <p:cNvPr id="6" name="Picture 5" descr="A person sitting with a dog&#10;&#10;AI-generated content may be incorrect.">
            <a:extLst>
              <a:ext uri="{FF2B5EF4-FFF2-40B4-BE49-F238E27FC236}">
                <a16:creationId xmlns:a16="http://schemas.microsoft.com/office/drawing/2014/main" id="{DBA56A1D-1512-071D-00C2-BF92B2360E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0641" y="636676"/>
            <a:ext cx="3123348" cy="2673891"/>
          </a:xfrm>
          <a:prstGeom prst="rect">
            <a:avLst/>
          </a:prstGeom>
        </p:spPr>
      </p:pic>
      <p:pic>
        <p:nvPicPr>
          <p:cNvPr id="8" name="Picture 7" descr="A person standing in water with a boat in the background&#10;&#10;AI-generated content may be incorrect.">
            <a:extLst>
              <a:ext uri="{FF2B5EF4-FFF2-40B4-BE49-F238E27FC236}">
                <a16:creationId xmlns:a16="http://schemas.microsoft.com/office/drawing/2014/main" id="{995199CF-AEB2-5EDB-4DB0-011C2FF2E215}"/>
              </a:ext>
            </a:extLst>
          </p:cNvPr>
          <p:cNvPicPr>
            <a:picLocks noChangeAspect="1"/>
          </p:cNvPicPr>
          <p:nvPr/>
        </p:nvPicPr>
        <p:blipFill>
          <a:blip r:embed="rId3">
            <a:extLst>
              <a:ext uri="{28A0092B-C50C-407E-A947-70E740481C1C}">
                <a14:useLocalDpi xmlns:a14="http://schemas.microsoft.com/office/drawing/2010/main" val="0"/>
              </a:ext>
            </a:extLst>
          </a:blip>
          <a:srcRect t="23288"/>
          <a:stretch>
            <a:fillRect/>
          </a:stretch>
        </p:blipFill>
        <p:spPr>
          <a:xfrm>
            <a:off x="6316897" y="3500747"/>
            <a:ext cx="4647488" cy="2673890"/>
          </a:xfrm>
          <a:prstGeom prst="rect">
            <a:avLst/>
          </a:prstGeom>
        </p:spPr>
      </p:pic>
      <p:pic>
        <p:nvPicPr>
          <p:cNvPr id="10" name="Picture 9" descr="A person holding a bird&#10;&#10;AI-generated content may be incorrect.">
            <a:extLst>
              <a:ext uri="{FF2B5EF4-FFF2-40B4-BE49-F238E27FC236}">
                <a16:creationId xmlns:a16="http://schemas.microsoft.com/office/drawing/2014/main" id="{5943D89C-1725-68C5-0245-6C8D8BCDF1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8463" y="589991"/>
            <a:ext cx="2630270" cy="2767263"/>
          </a:xfrm>
          <a:prstGeom prst="rect">
            <a:avLst/>
          </a:prstGeom>
        </p:spPr>
      </p:pic>
    </p:spTree>
    <p:extLst>
      <p:ext uri="{BB962C8B-B14F-4D97-AF65-F5344CB8AC3E}">
        <p14:creationId xmlns:p14="http://schemas.microsoft.com/office/powerpoint/2010/main" val="3626898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B51A3-151C-6E1D-9E3D-CDFFD02D9947}"/>
              </a:ext>
            </a:extLst>
          </p:cNvPr>
          <p:cNvSpPr>
            <a:spLocks noGrp="1"/>
          </p:cNvSpPr>
          <p:nvPr>
            <p:ph type="title"/>
          </p:nvPr>
        </p:nvSpPr>
        <p:spPr/>
        <p:txBody>
          <a:bodyPr/>
          <a:lstStyle/>
          <a:p>
            <a:r>
              <a:rPr lang="en-US" dirty="0"/>
              <a:t>Quiz!</a:t>
            </a:r>
          </a:p>
        </p:txBody>
      </p:sp>
      <p:sp>
        <p:nvSpPr>
          <p:cNvPr id="3" name="Content Placeholder 2">
            <a:extLst>
              <a:ext uri="{FF2B5EF4-FFF2-40B4-BE49-F238E27FC236}">
                <a16:creationId xmlns:a16="http://schemas.microsoft.com/office/drawing/2014/main" id="{5759AEA0-11D1-B435-904A-887486460189}"/>
              </a:ext>
            </a:extLst>
          </p:cNvPr>
          <p:cNvSpPr>
            <a:spLocks noGrp="1"/>
          </p:cNvSpPr>
          <p:nvPr>
            <p:ph idx="1"/>
          </p:nvPr>
        </p:nvSpPr>
        <p:spPr>
          <a:xfrm>
            <a:off x="838200" y="1802476"/>
            <a:ext cx="10515600" cy="4351338"/>
          </a:xfrm>
        </p:spPr>
        <p:txBody>
          <a:bodyPr vert="horz" lIns="91440" tIns="45720" rIns="91440" bIns="45720" rtlCol="0" anchor="t">
            <a:normAutofit/>
          </a:bodyPr>
          <a:lstStyle/>
          <a:p>
            <a:pPr marL="0" indent="0" algn="ctr">
              <a:buNone/>
            </a:pPr>
            <a:r>
              <a:rPr lang="en-US" sz="4000" dirty="0"/>
              <a:t>1,879 x 79 = </a:t>
            </a:r>
            <a:r>
              <a:rPr lang="en-US" sz="4000" dirty="0">
                <a:solidFill>
                  <a:srgbClr val="FF0000"/>
                </a:solidFill>
              </a:rPr>
              <a:t>?</a:t>
            </a:r>
            <a:r>
              <a:rPr lang="en-US" sz="4000" dirty="0"/>
              <a:t> </a:t>
            </a:r>
          </a:p>
          <a:p>
            <a:pPr marL="457200" lvl="1" indent="0" algn="ctr">
              <a:buNone/>
            </a:pPr>
            <a:r>
              <a:rPr lang="en-US" sz="3600" dirty="0">
                <a:solidFill>
                  <a:srgbClr val="FF0000"/>
                </a:solidFill>
              </a:rPr>
              <a:t>1,479,512</a:t>
            </a:r>
            <a:endParaRPr lang="en-US" sz="3600" dirty="0">
              <a:solidFill>
                <a:srgbClr val="FF0000"/>
              </a:solidFill>
              <a:ea typeface="Calibri"/>
              <a:cs typeface="Calibri"/>
            </a:endParaRPr>
          </a:p>
          <a:p>
            <a:pPr lvl="1" algn="ctr"/>
            <a:endParaRPr lang="en-US" sz="3600" dirty="0"/>
          </a:p>
          <a:p>
            <a:pPr marL="0" indent="0" algn="ctr">
              <a:buNone/>
            </a:pPr>
            <a:r>
              <a:rPr lang="en-US" sz="4000" dirty="0"/>
              <a:t>87 x 79 = </a:t>
            </a:r>
            <a:r>
              <a:rPr lang="en-US" sz="4000" dirty="0">
                <a:solidFill>
                  <a:srgbClr val="FF0000"/>
                </a:solidFill>
              </a:rPr>
              <a:t>? </a:t>
            </a:r>
            <a:endParaRPr lang="en-US" sz="4000" dirty="0">
              <a:solidFill>
                <a:srgbClr val="FF0000"/>
              </a:solidFill>
              <a:ea typeface="Calibri"/>
              <a:cs typeface="Calibri"/>
            </a:endParaRPr>
          </a:p>
          <a:p>
            <a:pPr marL="457200" lvl="1" indent="0" algn="ctr">
              <a:buNone/>
            </a:pPr>
            <a:r>
              <a:rPr lang="en-US" sz="3600" b="0" i="0" u="none" strike="noStrike" dirty="0">
                <a:solidFill>
                  <a:srgbClr val="FF0000"/>
                </a:solidFill>
                <a:effectLst/>
              </a:rPr>
              <a:t>6,873</a:t>
            </a:r>
            <a:endParaRPr lang="en-US" sz="3600" dirty="0">
              <a:solidFill>
                <a:srgbClr val="FF0000"/>
              </a:solidFill>
              <a:ea typeface="Calibri"/>
              <a:cs typeface="Calibri"/>
            </a:endParaRPr>
          </a:p>
          <a:p>
            <a:pPr marL="0" indent="0" algn="ctr">
              <a:buNone/>
            </a:pPr>
            <a:endParaRPr lang="en-US" sz="4000" dirty="0">
              <a:ea typeface="Calibri" panose="020F0502020204030204"/>
              <a:cs typeface="Calibri" panose="020F0502020204030204"/>
            </a:endParaRPr>
          </a:p>
        </p:txBody>
      </p:sp>
      <p:sp>
        <p:nvSpPr>
          <p:cNvPr id="6" name="TextBox 5">
            <a:extLst>
              <a:ext uri="{FF2B5EF4-FFF2-40B4-BE49-F238E27FC236}">
                <a16:creationId xmlns:a16="http://schemas.microsoft.com/office/drawing/2014/main" id="{73523FA0-44A7-39FC-3CAF-25BC068D28C5}"/>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Tree>
    <p:extLst>
      <p:ext uri="{BB962C8B-B14F-4D97-AF65-F5344CB8AC3E}">
        <p14:creationId xmlns:p14="http://schemas.microsoft.com/office/powerpoint/2010/main" val="1050922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0A02A-A847-B5DE-89C8-F3421CBE6A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EBE4B9-4BAC-B77D-8B4F-661BC6C87912}"/>
              </a:ext>
            </a:extLst>
          </p:cNvPr>
          <p:cNvSpPr>
            <a:spLocks noGrp="1"/>
          </p:cNvSpPr>
          <p:nvPr>
            <p:ph type="title"/>
          </p:nvPr>
        </p:nvSpPr>
        <p:spPr/>
        <p:txBody>
          <a:bodyPr/>
          <a:lstStyle/>
          <a:p>
            <a:r>
              <a:rPr lang="en-US" dirty="0"/>
              <a:t>Errors in forecasting</a:t>
            </a:r>
          </a:p>
        </p:txBody>
      </p:sp>
      <p:pic>
        <p:nvPicPr>
          <p:cNvPr id="4" name="Picture 3">
            <a:extLst>
              <a:ext uri="{FF2B5EF4-FFF2-40B4-BE49-F238E27FC236}">
                <a16:creationId xmlns:a16="http://schemas.microsoft.com/office/drawing/2014/main" id="{FF25CA80-681E-9D93-5FE9-09617F93DE8E}"/>
              </a:ext>
            </a:extLst>
          </p:cNvPr>
          <p:cNvPicPr>
            <a:picLocks noChangeAspect="1"/>
          </p:cNvPicPr>
          <p:nvPr/>
        </p:nvPicPr>
        <p:blipFill>
          <a:blip r:embed="rId3"/>
          <a:srcRect t="6666" b="3064"/>
          <a:stretch/>
        </p:blipFill>
        <p:spPr>
          <a:xfrm>
            <a:off x="6055689" y="623796"/>
            <a:ext cx="6136311" cy="5610408"/>
          </a:xfrm>
          <a:prstGeom prst="rect">
            <a:avLst/>
          </a:prstGeom>
        </p:spPr>
      </p:pic>
      <p:sp>
        <p:nvSpPr>
          <p:cNvPr id="3" name="Content Placeholder 2">
            <a:extLst>
              <a:ext uri="{FF2B5EF4-FFF2-40B4-BE49-F238E27FC236}">
                <a16:creationId xmlns:a16="http://schemas.microsoft.com/office/drawing/2014/main" id="{62D458FA-FFAE-BEE8-CA12-48046B40A551}"/>
              </a:ext>
            </a:extLst>
          </p:cNvPr>
          <p:cNvSpPr>
            <a:spLocks noGrp="1"/>
          </p:cNvSpPr>
          <p:nvPr>
            <p:ph idx="1"/>
          </p:nvPr>
        </p:nvSpPr>
        <p:spPr>
          <a:xfrm>
            <a:off x="838200" y="1558256"/>
            <a:ext cx="5493774" cy="4842543"/>
          </a:xfrm>
        </p:spPr>
        <p:txBody>
          <a:bodyPr>
            <a:normAutofit lnSpcReduction="10000"/>
          </a:bodyPr>
          <a:lstStyle/>
          <a:p>
            <a:r>
              <a:rPr lang="en-US" sz="3200" b="1" dirty="0"/>
              <a:t>Anchor and adjust</a:t>
            </a:r>
          </a:p>
          <a:p>
            <a:pPr lvl="1"/>
            <a:r>
              <a:rPr lang="en-US" sz="2800" dirty="0"/>
              <a:t>We tend to anchor on the first piece of information and adjust</a:t>
            </a:r>
          </a:p>
          <a:p>
            <a:pPr lvl="2"/>
            <a:r>
              <a:rPr lang="en-US" sz="2400" i="1" dirty="0">
                <a:solidFill>
                  <a:schemeClr val="accent1"/>
                </a:solidFill>
              </a:rPr>
              <a:t>Example: </a:t>
            </a:r>
            <a:r>
              <a:rPr lang="en-US" sz="2400" dirty="0">
                <a:solidFill>
                  <a:schemeClr val="accent1"/>
                </a:solidFill>
              </a:rPr>
              <a:t>A conservation team conducts a survey of a threatened bird species and estimates the population to be around 1,000 individuals. This number becomes the anchor for future discussions and planning. Years later, new surveys suggest the population may be closer to 600, but stakeholders and policymakers continue to base decisions on the original estimate</a:t>
            </a:r>
          </a:p>
        </p:txBody>
      </p:sp>
      <p:sp>
        <p:nvSpPr>
          <p:cNvPr id="6" name="TextBox 5">
            <a:extLst>
              <a:ext uri="{FF2B5EF4-FFF2-40B4-BE49-F238E27FC236}">
                <a16:creationId xmlns:a16="http://schemas.microsoft.com/office/drawing/2014/main" id="{F21B406F-9B67-12C6-3D80-FC692FBB024F}"/>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Tree>
    <p:extLst>
      <p:ext uri="{BB962C8B-B14F-4D97-AF65-F5344CB8AC3E}">
        <p14:creationId xmlns:p14="http://schemas.microsoft.com/office/powerpoint/2010/main" val="1283973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16468-4D23-CB7C-A9C2-6061BEA04AC6}"/>
              </a:ext>
            </a:extLst>
          </p:cNvPr>
          <p:cNvSpPr>
            <a:spLocks noGrp="1"/>
          </p:cNvSpPr>
          <p:nvPr>
            <p:ph type="title"/>
          </p:nvPr>
        </p:nvSpPr>
        <p:spPr/>
        <p:txBody>
          <a:bodyPr/>
          <a:lstStyle/>
          <a:p>
            <a:r>
              <a:rPr lang="en-US"/>
              <a:t>Quiz</a:t>
            </a:r>
          </a:p>
        </p:txBody>
      </p:sp>
      <p:sp>
        <p:nvSpPr>
          <p:cNvPr id="3" name="Content Placeholder 2">
            <a:extLst>
              <a:ext uri="{FF2B5EF4-FFF2-40B4-BE49-F238E27FC236}">
                <a16:creationId xmlns:a16="http://schemas.microsoft.com/office/drawing/2014/main" id="{8E2C8F66-D9A7-8B41-2BA9-85E16205C902}"/>
              </a:ext>
            </a:extLst>
          </p:cNvPr>
          <p:cNvSpPr>
            <a:spLocks noGrp="1"/>
          </p:cNvSpPr>
          <p:nvPr>
            <p:ph idx="1"/>
          </p:nvPr>
        </p:nvSpPr>
        <p:spPr>
          <a:xfrm>
            <a:off x="838200" y="2161872"/>
            <a:ext cx="8328949" cy="1727803"/>
          </a:xfrm>
        </p:spPr>
        <p:txBody>
          <a:bodyPr vert="horz" lIns="91440" tIns="45720" rIns="91440" bIns="45720" rtlCol="0" anchor="t">
            <a:normAutofit/>
          </a:bodyPr>
          <a:lstStyle/>
          <a:p>
            <a:pPr marL="0" indent="0">
              <a:buNone/>
            </a:pPr>
            <a:r>
              <a:rPr lang="en-US" sz="3600" dirty="0"/>
              <a:t>Which of these is more common?</a:t>
            </a:r>
          </a:p>
          <a:p>
            <a:pPr marL="971550" lvl="1" indent="-514350">
              <a:buAutoNum type="alphaUcParenR"/>
            </a:pPr>
            <a:r>
              <a:rPr lang="en-US" sz="3200" dirty="0"/>
              <a:t>People getting the stomach flu each year</a:t>
            </a:r>
            <a:endParaRPr lang="en-US" sz="3200" dirty="0">
              <a:ea typeface="Calibri"/>
              <a:cs typeface="Calibri"/>
            </a:endParaRPr>
          </a:p>
          <a:p>
            <a:pPr marL="971550" lvl="1" indent="-514350">
              <a:buAutoNum type="alphaUcParenR"/>
            </a:pPr>
            <a:r>
              <a:rPr lang="en-US" sz="3200" dirty="0"/>
              <a:t>People getting food poisoning each year</a:t>
            </a:r>
            <a:endParaRPr lang="en-US" sz="3200" dirty="0">
              <a:ea typeface="Calibri"/>
              <a:cs typeface="Calibri"/>
            </a:endParaRPr>
          </a:p>
        </p:txBody>
      </p:sp>
      <p:sp>
        <p:nvSpPr>
          <p:cNvPr id="4" name="TextBox 3">
            <a:extLst>
              <a:ext uri="{FF2B5EF4-FFF2-40B4-BE49-F238E27FC236}">
                <a16:creationId xmlns:a16="http://schemas.microsoft.com/office/drawing/2014/main" id="{BA7ADAED-21DC-4551-3406-187EA11C51FE}"/>
              </a:ext>
            </a:extLst>
          </p:cNvPr>
          <p:cNvSpPr txBox="1"/>
          <p:nvPr/>
        </p:nvSpPr>
        <p:spPr>
          <a:xfrm>
            <a:off x="4064440" y="4575475"/>
            <a:ext cx="5764193" cy="1569660"/>
          </a:xfrm>
          <a:prstGeom prst="rect">
            <a:avLst/>
          </a:prstGeom>
          <a:noFill/>
        </p:spPr>
        <p:txBody>
          <a:bodyPr wrap="square" lIns="91440" tIns="45720" rIns="91440" bIns="45720" rtlCol="0" anchor="t">
            <a:spAutoFit/>
          </a:bodyPr>
          <a:lstStyle/>
          <a:p>
            <a:pPr algn="ctr"/>
            <a:r>
              <a:rPr lang="en-US" sz="3200" dirty="0">
                <a:solidFill>
                  <a:schemeClr val="accent1"/>
                </a:solidFill>
              </a:rPr>
              <a:t>On average, more people per year get food poising vs the flu</a:t>
            </a:r>
            <a:endParaRPr lang="en-US"/>
          </a:p>
          <a:p>
            <a:pPr algn="ctr"/>
            <a:r>
              <a:rPr lang="en-US" sz="3200">
                <a:solidFill>
                  <a:schemeClr val="accent1"/>
                </a:solidFill>
                <a:ea typeface="Calibri"/>
                <a:cs typeface="Calibri"/>
              </a:rPr>
              <a:t>(Piedmont healthcare)</a:t>
            </a:r>
            <a:endParaRPr lang="en-US" sz="3200" dirty="0">
              <a:solidFill>
                <a:schemeClr val="accent1"/>
              </a:solidFill>
              <a:ea typeface="Calibri"/>
              <a:cs typeface="Calibri"/>
            </a:endParaRPr>
          </a:p>
        </p:txBody>
      </p:sp>
      <p:pic>
        <p:nvPicPr>
          <p:cNvPr id="6" name="Graphic 5" descr="Sushi with solid fill">
            <a:extLst>
              <a:ext uri="{FF2B5EF4-FFF2-40B4-BE49-F238E27FC236}">
                <a16:creationId xmlns:a16="http://schemas.microsoft.com/office/drawing/2014/main" id="{5FEE0968-89F2-3323-546A-738BF920F0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10987" y="4118275"/>
            <a:ext cx="914400" cy="914400"/>
          </a:xfrm>
          <a:prstGeom prst="rect">
            <a:avLst/>
          </a:prstGeom>
        </p:spPr>
      </p:pic>
      <p:pic>
        <p:nvPicPr>
          <p:cNvPr id="8" name="Graphic 7" descr="Egg with solid fill">
            <a:extLst>
              <a:ext uri="{FF2B5EF4-FFF2-40B4-BE49-F238E27FC236}">
                <a16:creationId xmlns:a16="http://schemas.microsoft.com/office/drawing/2014/main" id="{4175C67F-CF63-6DD3-E137-B67902933D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10987" y="5032675"/>
            <a:ext cx="914400" cy="914400"/>
          </a:xfrm>
          <a:prstGeom prst="rect">
            <a:avLst/>
          </a:prstGeom>
        </p:spPr>
      </p:pic>
      <p:pic>
        <p:nvPicPr>
          <p:cNvPr id="10" name="Graphic 9" descr="Rooster with solid fill">
            <a:extLst>
              <a:ext uri="{FF2B5EF4-FFF2-40B4-BE49-F238E27FC236}">
                <a16:creationId xmlns:a16="http://schemas.microsoft.com/office/drawing/2014/main" id="{B9209798-CFDD-25D3-AA28-5670B8E787B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65848" y="4118275"/>
            <a:ext cx="914400" cy="914400"/>
          </a:xfrm>
          <a:prstGeom prst="rect">
            <a:avLst/>
          </a:prstGeom>
        </p:spPr>
      </p:pic>
      <p:pic>
        <p:nvPicPr>
          <p:cNvPr id="12" name="Graphic 11" descr="Cheese with solid fill">
            <a:extLst>
              <a:ext uri="{FF2B5EF4-FFF2-40B4-BE49-F238E27FC236}">
                <a16:creationId xmlns:a16="http://schemas.microsoft.com/office/drawing/2014/main" id="{3A4B32AD-D60B-6F2E-16BD-9014A523FA0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32066" y="5032675"/>
            <a:ext cx="914400" cy="914400"/>
          </a:xfrm>
          <a:prstGeom prst="rect">
            <a:avLst/>
          </a:prstGeom>
        </p:spPr>
      </p:pic>
      <p:sp>
        <p:nvSpPr>
          <p:cNvPr id="7" name="TextBox 6">
            <a:extLst>
              <a:ext uri="{FF2B5EF4-FFF2-40B4-BE49-F238E27FC236}">
                <a16:creationId xmlns:a16="http://schemas.microsoft.com/office/drawing/2014/main" id="{FB6F1A60-29AC-9AA3-FCC4-111D56EC9A97}"/>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Tree>
    <p:extLst>
      <p:ext uri="{BB962C8B-B14F-4D97-AF65-F5344CB8AC3E}">
        <p14:creationId xmlns:p14="http://schemas.microsoft.com/office/powerpoint/2010/main" val="219856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3BFA0-C306-2EF3-A9E7-B62E1F6E44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790863-B64E-4D35-8C02-5BC9E9E81D66}"/>
              </a:ext>
            </a:extLst>
          </p:cNvPr>
          <p:cNvSpPr>
            <a:spLocks noGrp="1"/>
          </p:cNvSpPr>
          <p:nvPr>
            <p:ph type="title"/>
          </p:nvPr>
        </p:nvSpPr>
        <p:spPr/>
        <p:txBody>
          <a:bodyPr/>
          <a:lstStyle/>
          <a:p>
            <a:r>
              <a:rPr lang="en-US" dirty="0"/>
              <a:t>Errors in forecasting</a:t>
            </a:r>
          </a:p>
        </p:txBody>
      </p:sp>
      <p:sp>
        <p:nvSpPr>
          <p:cNvPr id="3" name="Content Placeholder 2">
            <a:extLst>
              <a:ext uri="{FF2B5EF4-FFF2-40B4-BE49-F238E27FC236}">
                <a16:creationId xmlns:a16="http://schemas.microsoft.com/office/drawing/2014/main" id="{5D433530-50C4-4B78-953A-236A88226947}"/>
              </a:ext>
            </a:extLst>
          </p:cNvPr>
          <p:cNvSpPr>
            <a:spLocks noGrp="1"/>
          </p:cNvSpPr>
          <p:nvPr>
            <p:ph idx="1"/>
          </p:nvPr>
        </p:nvSpPr>
        <p:spPr>
          <a:xfrm>
            <a:off x="838200" y="1558256"/>
            <a:ext cx="5607465" cy="4842543"/>
          </a:xfrm>
        </p:spPr>
        <p:txBody>
          <a:bodyPr>
            <a:normAutofit/>
          </a:bodyPr>
          <a:lstStyle/>
          <a:p>
            <a:r>
              <a:rPr lang="en-US" sz="3200" dirty="0"/>
              <a:t>Anchor and adjust</a:t>
            </a:r>
          </a:p>
          <a:p>
            <a:r>
              <a:rPr lang="en-US" sz="3200" b="1" dirty="0"/>
              <a:t>Availability heuristic</a:t>
            </a:r>
          </a:p>
          <a:p>
            <a:pPr lvl="1"/>
            <a:r>
              <a:rPr lang="en-US" sz="2800" dirty="0"/>
              <a:t>Judge the probability of events by the ease of recall</a:t>
            </a:r>
          </a:p>
          <a:p>
            <a:pPr lvl="2"/>
            <a:r>
              <a:rPr lang="en-US" sz="2400" i="1" dirty="0">
                <a:solidFill>
                  <a:schemeClr val="accent1"/>
                </a:solidFill>
              </a:rPr>
              <a:t>Example</a:t>
            </a:r>
            <a:r>
              <a:rPr lang="en-US" sz="2400" dirty="0">
                <a:solidFill>
                  <a:schemeClr val="accent1"/>
                </a:solidFill>
              </a:rPr>
              <a:t>: After a high-profile wildfire receives extensive media coverage, a local government rushes to implement strict fire suppression policies across all forested areas, even in regions where fire is a natural and necessary</a:t>
            </a:r>
          </a:p>
        </p:txBody>
      </p:sp>
      <p:sp>
        <p:nvSpPr>
          <p:cNvPr id="6" name="TextBox 5">
            <a:extLst>
              <a:ext uri="{FF2B5EF4-FFF2-40B4-BE49-F238E27FC236}">
                <a16:creationId xmlns:a16="http://schemas.microsoft.com/office/drawing/2014/main" id="{EAB1D785-3819-E5A6-0DDB-FD6A0CD0D0E1}"/>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pic>
        <p:nvPicPr>
          <p:cNvPr id="7" name="Picture 6">
            <a:extLst>
              <a:ext uri="{FF2B5EF4-FFF2-40B4-BE49-F238E27FC236}">
                <a16:creationId xmlns:a16="http://schemas.microsoft.com/office/drawing/2014/main" id="{EFBE0881-C6BB-4C85-7530-F74D41606610}"/>
              </a:ext>
            </a:extLst>
          </p:cNvPr>
          <p:cNvPicPr>
            <a:picLocks noChangeAspect="1"/>
          </p:cNvPicPr>
          <p:nvPr/>
        </p:nvPicPr>
        <p:blipFill>
          <a:blip r:embed="rId3"/>
          <a:stretch>
            <a:fillRect/>
          </a:stretch>
        </p:blipFill>
        <p:spPr>
          <a:xfrm>
            <a:off x="6445665" y="754913"/>
            <a:ext cx="5489160" cy="3895146"/>
          </a:xfrm>
          <a:prstGeom prst="rect">
            <a:avLst/>
          </a:prstGeom>
        </p:spPr>
      </p:pic>
      <p:sp>
        <p:nvSpPr>
          <p:cNvPr id="8" name="TextBox 7">
            <a:extLst>
              <a:ext uri="{FF2B5EF4-FFF2-40B4-BE49-F238E27FC236}">
                <a16:creationId xmlns:a16="http://schemas.microsoft.com/office/drawing/2014/main" id="{78BEAB14-3194-6C80-245F-C1FB45515326}"/>
              </a:ext>
            </a:extLst>
          </p:cNvPr>
          <p:cNvSpPr txBox="1"/>
          <p:nvPr/>
        </p:nvSpPr>
        <p:spPr>
          <a:xfrm>
            <a:off x="8894380" y="4217464"/>
            <a:ext cx="2569074" cy="261610"/>
          </a:xfrm>
          <a:prstGeom prst="rect">
            <a:avLst/>
          </a:prstGeom>
          <a:noFill/>
        </p:spPr>
        <p:txBody>
          <a:bodyPr wrap="square">
            <a:spAutoFit/>
          </a:bodyPr>
          <a:lstStyle/>
          <a:p>
            <a:r>
              <a:rPr lang="en-US" sz="1100" dirty="0"/>
              <a:t>Statistics By Jim</a:t>
            </a:r>
          </a:p>
        </p:txBody>
      </p:sp>
    </p:spTree>
    <p:extLst>
      <p:ext uri="{BB962C8B-B14F-4D97-AF65-F5344CB8AC3E}">
        <p14:creationId xmlns:p14="http://schemas.microsoft.com/office/powerpoint/2010/main" val="4268517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1DB2B-E63E-5DAC-96D2-DC3734A216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C11879-D9AE-BB87-6D73-871E95BF8993}"/>
              </a:ext>
            </a:extLst>
          </p:cNvPr>
          <p:cNvSpPr>
            <a:spLocks noGrp="1"/>
          </p:cNvSpPr>
          <p:nvPr>
            <p:ph type="title"/>
          </p:nvPr>
        </p:nvSpPr>
        <p:spPr/>
        <p:txBody>
          <a:bodyPr/>
          <a:lstStyle/>
          <a:p>
            <a:r>
              <a:rPr lang="en-US" dirty="0"/>
              <a:t>Errors in forecasting</a:t>
            </a:r>
          </a:p>
        </p:txBody>
      </p:sp>
      <p:sp>
        <p:nvSpPr>
          <p:cNvPr id="3" name="Content Placeholder 2">
            <a:extLst>
              <a:ext uri="{FF2B5EF4-FFF2-40B4-BE49-F238E27FC236}">
                <a16:creationId xmlns:a16="http://schemas.microsoft.com/office/drawing/2014/main" id="{F32548B5-4AF9-F2D4-C8FE-FC66E8295AB7}"/>
              </a:ext>
            </a:extLst>
          </p:cNvPr>
          <p:cNvSpPr>
            <a:spLocks noGrp="1"/>
          </p:cNvSpPr>
          <p:nvPr>
            <p:ph idx="1"/>
          </p:nvPr>
        </p:nvSpPr>
        <p:spPr>
          <a:xfrm>
            <a:off x="838200" y="1558256"/>
            <a:ext cx="4391721" cy="4842543"/>
          </a:xfrm>
        </p:spPr>
        <p:txBody>
          <a:bodyPr>
            <a:normAutofit/>
          </a:bodyPr>
          <a:lstStyle/>
          <a:p>
            <a:r>
              <a:rPr lang="en-US" sz="3200" dirty="0"/>
              <a:t>Anchor and adjust</a:t>
            </a:r>
          </a:p>
          <a:p>
            <a:r>
              <a:rPr lang="en-US" sz="3200" dirty="0"/>
              <a:t>Availability heuristic</a:t>
            </a:r>
          </a:p>
          <a:p>
            <a:r>
              <a:rPr lang="en-US" sz="3200" b="1" dirty="0"/>
              <a:t>Representativeness heuristic</a:t>
            </a:r>
          </a:p>
          <a:p>
            <a:pPr lvl="1"/>
            <a:r>
              <a:rPr lang="en-US" sz="2800" dirty="0"/>
              <a:t>Judge the probability of an event by the extent to which it resembles a typical case</a:t>
            </a:r>
          </a:p>
          <a:p>
            <a:pPr lvl="2"/>
            <a:r>
              <a:rPr lang="en-US" sz="2400" dirty="0">
                <a:solidFill>
                  <a:schemeClr val="accent1"/>
                </a:solidFill>
              </a:rPr>
              <a:t>E</a:t>
            </a:r>
          </a:p>
          <a:p>
            <a:pPr lvl="1"/>
            <a:endParaRPr lang="en-US" sz="2800" dirty="0"/>
          </a:p>
          <a:p>
            <a:pPr lvl="2"/>
            <a:endParaRPr lang="en-US" sz="2400" dirty="0"/>
          </a:p>
          <a:p>
            <a:endParaRPr lang="en-US" sz="3200" b="1" dirty="0"/>
          </a:p>
        </p:txBody>
      </p:sp>
      <p:sp>
        <p:nvSpPr>
          <p:cNvPr id="6" name="TextBox 5">
            <a:extLst>
              <a:ext uri="{FF2B5EF4-FFF2-40B4-BE49-F238E27FC236}">
                <a16:creationId xmlns:a16="http://schemas.microsoft.com/office/drawing/2014/main" id="{134DBE41-1074-5959-C803-C4FF82C60E74}"/>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pic>
        <p:nvPicPr>
          <p:cNvPr id="9" name="Picture 8">
            <a:extLst>
              <a:ext uri="{FF2B5EF4-FFF2-40B4-BE49-F238E27FC236}">
                <a16:creationId xmlns:a16="http://schemas.microsoft.com/office/drawing/2014/main" id="{A2044A99-D05C-2C56-82AB-F4E8E8C043D5}"/>
              </a:ext>
            </a:extLst>
          </p:cNvPr>
          <p:cNvPicPr>
            <a:picLocks noChangeAspect="1"/>
          </p:cNvPicPr>
          <p:nvPr/>
        </p:nvPicPr>
        <p:blipFill>
          <a:blip r:embed="rId3"/>
          <a:stretch>
            <a:fillRect/>
          </a:stretch>
        </p:blipFill>
        <p:spPr>
          <a:xfrm>
            <a:off x="5229921" y="1539283"/>
            <a:ext cx="6807129" cy="3889788"/>
          </a:xfrm>
          <a:prstGeom prst="rect">
            <a:avLst/>
          </a:prstGeom>
        </p:spPr>
      </p:pic>
      <p:sp>
        <p:nvSpPr>
          <p:cNvPr id="10" name="TextBox 9">
            <a:extLst>
              <a:ext uri="{FF2B5EF4-FFF2-40B4-BE49-F238E27FC236}">
                <a16:creationId xmlns:a16="http://schemas.microsoft.com/office/drawing/2014/main" id="{CD5AA63A-9FCE-54EB-46AE-AD2F351A435E}"/>
              </a:ext>
            </a:extLst>
          </p:cNvPr>
          <p:cNvSpPr txBox="1"/>
          <p:nvPr/>
        </p:nvSpPr>
        <p:spPr>
          <a:xfrm>
            <a:off x="10766213" y="5448044"/>
            <a:ext cx="1175171" cy="261610"/>
          </a:xfrm>
          <a:prstGeom prst="rect">
            <a:avLst/>
          </a:prstGeom>
          <a:noFill/>
        </p:spPr>
        <p:txBody>
          <a:bodyPr wrap="square">
            <a:spAutoFit/>
          </a:bodyPr>
          <a:lstStyle/>
          <a:p>
            <a:r>
              <a:rPr lang="en-US" sz="1100" dirty="0"/>
              <a:t>Critical Thinking</a:t>
            </a:r>
          </a:p>
        </p:txBody>
      </p:sp>
      <p:sp>
        <p:nvSpPr>
          <p:cNvPr id="12" name="TextBox 11">
            <a:extLst>
              <a:ext uri="{FF2B5EF4-FFF2-40B4-BE49-F238E27FC236}">
                <a16:creationId xmlns:a16="http://schemas.microsoft.com/office/drawing/2014/main" id="{327E8902-180F-5FF6-68E6-9705CDF1ADB8}"/>
              </a:ext>
            </a:extLst>
          </p:cNvPr>
          <p:cNvSpPr txBox="1"/>
          <p:nvPr/>
        </p:nvSpPr>
        <p:spPr>
          <a:xfrm>
            <a:off x="2138247" y="5190988"/>
            <a:ext cx="6094140" cy="1569660"/>
          </a:xfrm>
          <a:prstGeom prst="rect">
            <a:avLst/>
          </a:prstGeom>
          <a:noFill/>
        </p:spPr>
        <p:txBody>
          <a:bodyPr wrap="square">
            <a:spAutoFit/>
          </a:bodyPr>
          <a:lstStyle/>
          <a:p>
            <a:r>
              <a:rPr lang="en-US" sz="2400" i="0" dirty="0" err="1">
                <a:solidFill>
                  <a:schemeClr val="accent1"/>
                </a:solidFill>
                <a:effectLst/>
              </a:rPr>
              <a:t>xample</a:t>
            </a:r>
            <a:r>
              <a:rPr lang="en-US" sz="2400" i="0" dirty="0">
                <a:solidFill>
                  <a:schemeClr val="accent1"/>
                </a:solidFill>
                <a:effectLst/>
              </a:rPr>
              <a:t>: After experiencing five consecutive dry years, a conservation planner assumes a wet year is “due” soon, and delays implementing strict conservation measures.</a:t>
            </a:r>
            <a:endParaRPr lang="en-US" sz="2400" dirty="0">
              <a:solidFill>
                <a:schemeClr val="accent1"/>
              </a:solidFill>
            </a:endParaRPr>
          </a:p>
        </p:txBody>
      </p:sp>
    </p:spTree>
    <p:extLst>
      <p:ext uri="{BB962C8B-B14F-4D97-AF65-F5344CB8AC3E}">
        <p14:creationId xmlns:p14="http://schemas.microsoft.com/office/powerpoint/2010/main" val="24091458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156AC-54CE-F275-6C3E-EB9046BBD1F8}"/>
              </a:ext>
            </a:extLst>
          </p:cNvPr>
          <p:cNvSpPr>
            <a:spLocks noGrp="1"/>
          </p:cNvSpPr>
          <p:nvPr>
            <p:ph type="title"/>
          </p:nvPr>
        </p:nvSpPr>
        <p:spPr>
          <a:xfrm>
            <a:off x="838200" y="365125"/>
            <a:ext cx="10515600" cy="746045"/>
          </a:xfrm>
        </p:spPr>
        <p:txBody>
          <a:bodyPr/>
          <a:lstStyle/>
          <a:p>
            <a:r>
              <a:rPr lang="en-US"/>
              <a:t>Cognitive Biases</a:t>
            </a:r>
          </a:p>
        </p:txBody>
      </p:sp>
      <p:pic>
        <p:nvPicPr>
          <p:cNvPr id="4" name="Google Shape;191;p26">
            <a:extLst>
              <a:ext uri="{FF2B5EF4-FFF2-40B4-BE49-F238E27FC236}">
                <a16:creationId xmlns:a16="http://schemas.microsoft.com/office/drawing/2014/main" id="{9754CBA6-C322-5345-237C-FB5EB7A15B16}"/>
              </a:ext>
            </a:extLst>
          </p:cNvPr>
          <p:cNvPicPr preferRelativeResize="0"/>
          <p:nvPr/>
        </p:nvPicPr>
        <p:blipFill rotWithShape="1">
          <a:blip r:embed="rId2">
            <a:alphaModFix/>
          </a:blip>
          <a:srcRect/>
          <a:stretch/>
        </p:blipFill>
        <p:spPr>
          <a:xfrm>
            <a:off x="1768600" y="943337"/>
            <a:ext cx="7167056" cy="5914663"/>
          </a:xfrm>
          <a:prstGeom prst="rect">
            <a:avLst/>
          </a:prstGeom>
          <a:noFill/>
          <a:ln>
            <a:noFill/>
          </a:ln>
        </p:spPr>
      </p:pic>
    </p:spTree>
    <p:extLst>
      <p:ext uri="{BB962C8B-B14F-4D97-AF65-F5344CB8AC3E}">
        <p14:creationId xmlns:p14="http://schemas.microsoft.com/office/powerpoint/2010/main" val="14215167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24EFE-C148-BA39-157A-3764665FCF0D}"/>
              </a:ext>
            </a:extLst>
          </p:cNvPr>
          <p:cNvSpPr>
            <a:spLocks noGrp="1"/>
          </p:cNvSpPr>
          <p:nvPr>
            <p:ph type="title"/>
          </p:nvPr>
        </p:nvSpPr>
        <p:spPr>
          <a:xfrm>
            <a:off x="0" y="365126"/>
            <a:ext cx="12192000" cy="961870"/>
          </a:xfrm>
          <a:solidFill>
            <a:schemeClr val="accent6">
              <a:lumMod val="20000"/>
              <a:lumOff val="80000"/>
            </a:schemeClr>
          </a:solidFill>
        </p:spPr>
        <p:txBody>
          <a:bodyPr/>
          <a:lstStyle/>
          <a:p>
            <a:pPr algn="ctr"/>
            <a:r>
              <a:rPr lang="en-US" dirty="0"/>
              <a:t>Activity: Cognitive Biases</a:t>
            </a:r>
          </a:p>
        </p:txBody>
      </p:sp>
      <p:sp>
        <p:nvSpPr>
          <p:cNvPr id="3" name="Content Placeholder 2">
            <a:extLst>
              <a:ext uri="{FF2B5EF4-FFF2-40B4-BE49-F238E27FC236}">
                <a16:creationId xmlns:a16="http://schemas.microsoft.com/office/drawing/2014/main" id="{92B15F60-BFDE-78D5-BC54-1866E721A5A2}"/>
              </a:ext>
            </a:extLst>
          </p:cNvPr>
          <p:cNvSpPr>
            <a:spLocks noGrp="1"/>
          </p:cNvSpPr>
          <p:nvPr>
            <p:ph idx="1"/>
          </p:nvPr>
        </p:nvSpPr>
        <p:spPr>
          <a:xfrm>
            <a:off x="838200" y="1602602"/>
            <a:ext cx="11093605" cy="2062104"/>
          </a:xfrm>
        </p:spPr>
        <p:txBody>
          <a:bodyPr>
            <a:normAutofit lnSpcReduction="10000"/>
          </a:bodyPr>
          <a:lstStyle/>
          <a:p>
            <a:r>
              <a:rPr lang="en-US" sz="3200" dirty="0"/>
              <a:t>Read the following statements:</a:t>
            </a:r>
          </a:p>
          <a:p>
            <a:pPr lvl="1"/>
            <a:r>
              <a:rPr lang="en-US" sz="2800" dirty="0"/>
              <a:t>“We’ve always used this method to manage the forest” </a:t>
            </a:r>
          </a:p>
          <a:p>
            <a:pPr lvl="1"/>
            <a:r>
              <a:rPr lang="en-US" sz="2800" dirty="0"/>
              <a:t>“We saw a documentary about coral bleaching, so we need to focus all our efforts on reef conservation”</a:t>
            </a:r>
          </a:p>
          <a:p>
            <a:pPr lvl="1"/>
            <a:r>
              <a:rPr lang="en-US" sz="2800" dirty="0"/>
              <a:t>“We’ve already spent $2 million on this wildlife corridor”</a:t>
            </a:r>
          </a:p>
          <a:p>
            <a:pPr marL="0" indent="0">
              <a:buNone/>
            </a:pPr>
            <a:endParaRPr lang="en-US" sz="3200" dirty="0"/>
          </a:p>
        </p:txBody>
      </p:sp>
      <p:sp>
        <p:nvSpPr>
          <p:cNvPr id="4" name="TextBox 3">
            <a:extLst>
              <a:ext uri="{FF2B5EF4-FFF2-40B4-BE49-F238E27FC236}">
                <a16:creationId xmlns:a16="http://schemas.microsoft.com/office/drawing/2014/main" id="{D450A756-84FE-B446-ADFA-5B669BBDA771}"/>
              </a:ext>
            </a:extLst>
          </p:cNvPr>
          <p:cNvSpPr txBox="1"/>
          <p:nvPr/>
        </p:nvSpPr>
        <p:spPr>
          <a:xfrm>
            <a:off x="1496121" y="4028456"/>
            <a:ext cx="9498981" cy="2062103"/>
          </a:xfrm>
          <a:prstGeom prst="rect">
            <a:avLst/>
          </a:prstGeom>
          <a:solidFill>
            <a:schemeClr val="accent4">
              <a:lumMod val="20000"/>
              <a:lumOff val="80000"/>
            </a:schemeClr>
          </a:solidFill>
          <a:ln w="38100">
            <a:solidFill>
              <a:schemeClr val="tx1"/>
            </a:solidFill>
          </a:ln>
        </p:spPr>
        <p:txBody>
          <a:bodyPr wrap="square">
            <a:spAutoFit/>
          </a:bodyPr>
          <a:lstStyle/>
          <a:p>
            <a:pPr algn="ctr"/>
            <a:r>
              <a:rPr lang="en-US" sz="3200" b="1" dirty="0"/>
              <a:t>Discuss in groups: </a:t>
            </a:r>
          </a:p>
          <a:p>
            <a:pPr marL="285750" indent="-285750">
              <a:buFont typeface="Arial" panose="020B0604020202020204" pitchFamily="34" charset="0"/>
              <a:buChar char="•"/>
            </a:pPr>
            <a:r>
              <a:rPr lang="en-US" sz="3200" dirty="0"/>
              <a:t>Identify the type of bias </a:t>
            </a:r>
          </a:p>
          <a:p>
            <a:pPr marL="742950" lvl="1" indent="-285750">
              <a:buFont typeface="Arial" panose="020B0604020202020204" pitchFamily="34" charset="0"/>
              <a:buChar char="•"/>
            </a:pPr>
            <a:r>
              <a:rPr lang="en-US" sz="3200" dirty="0"/>
              <a:t>status quo/sunk cost/availability heuristic</a:t>
            </a:r>
          </a:p>
          <a:p>
            <a:pPr marL="285750" indent="-285750">
              <a:buFont typeface="Arial" panose="020B0604020202020204" pitchFamily="34" charset="0"/>
              <a:buChar char="•"/>
            </a:pPr>
            <a:r>
              <a:rPr lang="en-US" sz="3200" dirty="0"/>
              <a:t>How might these biases affect conservation decisions?</a:t>
            </a:r>
          </a:p>
        </p:txBody>
      </p:sp>
      <p:sp>
        <p:nvSpPr>
          <p:cNvPr id="5" name="TextBox 4">
            <a:extLst>
              <a:ext uri="{FF2B5EF4-FFF2-40B4-BE49-F238E27FC236}">
                <a16:creationId xmlns:a16="http://schemas.microsoft.com/office/drawing/2014/main" id="{A96F8801-2868-28E9-530A-7A4CED828F98}"/>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Tree>
    <p:extLst>
      <p:ext uri="{BB962C8B-B14F-4D97-AF65-F5344CB8AC3E}">
        <p14:creationId xmlns:p14="http://schemas.microsoft.com/office/powerpoint/2010/main" val="12284840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58895-C936-D5AD-AA81-DDBA04E8B8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7E4B6B-DB1F-99CF-F9BC-ECB05E1E53CF}"/>
              </a:ext>
            </a:extLst>
          </p:cNvPr>
          <p:cNvSpPr>
            <a:spLocks noGrp="1"/>
          </p:cNvSpPr>
          <p:nvPr>
            <p:ph type="title"/>
          </p:nvPr>
        </p:nvSpPr>
        <p:spPr>
          <a:xfrm>
            <a:off x="838200" y="2693942"/>
            <a:ext cx="10515600" cy="1470116"/>
          </a:xfrm>
        </p:spPr>
        <p:txBody>
          <a:bodyPr/>
          <a:lstStyle/>
          <a:p>
            <a:pPr algn="ctr"/>
            <a:r>
              <a:rPr lang="en-US"/>
              <a:t>Humans are both </a:t>
            </a:r>
            <a:br>
              <a:rPr lang="en-US"/>
            </a:br>
            <a:r>
              <a:rPr lang="en-US" b="1"/>
              <a:t>GOOD and BAD decision makers</a:t>
            </a:r>
          </a:p>
        </p:txBody>
      </p:sp>
      <p:sp>
        <p:nvSpPr>
          <p:cNvPr id="4" name="TextBox 3">
            <a:extLst>
              <a:ext uri="{FF2B5EF4-FFF2-40B4-BE49-F238E27FC236}">
                <a16:creationId xmlns:a16="http://schemas.microsoft.com/office/drawing/2014/main" id="{12A4DE14-2282-C15F-2CC6-EA9C9924D3E9}"/>
              </a:ext>
            </a:extLst>
          </p:cNvPr>
          <p:cNvSpPr txBox="1"/>
          <p:nvPr/>
        </p:nvSpPr>
        <p:spPr>
          <a:xfrm>
            <a:off x="1524" y="6596390"/>
            <a:ext cx="6094476" cy="261610"/>
          </a:xfrm>
          <a:prstGeom prst="rect">
            <a:avLst/>
          </a:prstGeom>
          <a:noFill/>
        </p:spPr>
        <p:txBody>
          <a:bodyPr wrap="square">
            <a:spAutoFit/>
          </a:bodyPr>
          <a:lstStyle/>
          <a:p>
            <a:r>
              <a:rPr lang="en-US" sz="1100" dirty="0"/>
              <a:t>Developed by Michael C. Runge</a:t>
            </a:r>
          </a:p>
        </p:txBody>
      </p:sp>
    </p:spTree>
    <p:extLst>
      <p:ext uri="{BB962C8B-B14F-4D97-AF65-F5344CB8AC3E}">
        <p14:creationId xmlns:p14="http://schemas.microsoft.com/office/powerpoint/2010/main" val="10607113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A1BF7-AEC8-0713-D38B-2DA275F82AE3}"/>
              </a:ext>
            </a:extLst>
          </p:cNvPr>
          <p:cNvSpPr>
            <a:spLocks noGrp="1"/>
          </p:cNvSpPr>
          <p:nvPr>
            <p:ph type="title"/>
          </p:nvPr>
        </p:nvSpPr>
        <p:spPr/>
        <p:txBody>
          <a:bodyPr/>
          <a:lstStyle/>
          <a:p>
            <a:r>
              <a:rPr lang="en-US"/>
              <a:t>Human Decision Making</a:t>
            </a:r>
          </a:p>
        </p:txBody>
      </p:sp>
      <p:sp>
        <p:nvSpPr>
          <p:cNvPr id="3" name="Content Placeholder 2">
            <a:extLst>
              <a:ext uri="{FF2B5EF4-FFF2-40B4-BE49-F238E27FC236}">
                <a16:creationId xmlns:a16="http://schemas.microsoft.com/office/drawing/2014/main" id="{35B58EDB-642B-E94B-0E58-170D10AC7BD1}"/>
              </a:ext>
            </a:extLst>
          </p:cNvPr>
          <p:cNvSpPr>
            <a:spLocks noGrp="1"/>
          </p:cNvSpPr>
          <p:nvPr>
            <p:ph idx="1"/>
          </p:nvPr>
        </p:nvSpPr>
        <p:spPr>
          <a:xfrm>
            <a:off x="838200" y="1722237"/>
            <a:ext cx="5134337" cy="4351338"/>
          </a:xfrm>
        </p:spPr>
        <p:txBody>
          <a:bodyPr/>
          <a:lstStyle/>
          <a:p>
            <a:r>
              <a:rPr lang="en-US" sz="2800" b="1" i="0" u="none" strike="noStrike" cap="none">
                <a:solidFill>
                  <a:srgbClr val="000000"/>
                </a:solidFill>
                <a:latin typeface="Calibri"/>
                <a:ea typeface="Calibri"/>
                <a:cs typeface="Calibri"/>
                <a:sym typeface="Calibri"/>
              </a:rPr>
              <a:t>Daniel Kahneman </a:t>
            </a:r>
            <a:r>
              <a:rPr lang="en-US" sz="2800" b="0" i="0" u="none" strike="noStrike" cap="none">
                <a:solidFill>
                  <a:srgbClr val="000000"/>
                </a:solidFill>
                <a:latin typeface="Calibri"/>
                <a:ea typeface="Calibri"/>
                <a:cs typeface="Calibri"/>
                <a:sym typeface="Calibri"/>
              </a:rPr>
              <a:t>won the 2002 Nobel Prize in Economics for work he did in partnership with Amos Tversky on how people make decisions</a:t>
            </a:r>
          </a:p>
          <a:p>
            <a:endParaRPr lang="en-US"/>
          </a:p>
        </p:txBody>
      </p:sp>
      <p:pic>
        <p:nvPicPr>
          <p:cNvPr id="4" name="Picture 3">
            <a:extLst>
              <a:ext uri="{FF2B5EF4-FFF2-40B4-BE49-F238E27FC236}">
                <a16:creationId xmlns:a16="http://schemas.microsoft.com/office/drawing/2014/main" id="{42C5870F-62F4-3C0A-0C45-6FC10AC33B18}"/>
              </a:ext>
            </a:extLst>
          </p:cNvPr>
          <p:cNvPicPr>
            <a:picLocks noChangeAspect="1"/>
          </p:cNvPicPr>
          <p:nvPr/>
        </p:nvPicPr>
        <p:blipFill>
          <a:blip r:embed="rId3"/>
          <a:stretch>
            <a:fillRect/>
          </a:stretch>
        </p:blipFill>
        <p:spPr>
          <a:xfrm>
            <a:off x="7694596" y="605799"/>
            <a:ext cx="3659204" cy="5467776"/>
          </a:xfrm>
          <a:prstGeom prst="rect">
            <a:avLst/>
          </a:prstGeom>
        </p:spPr>
      </p:pic>
      <p:sp>
        <p:nvSpPr>
          <p:cNvPr id="6" name="TextBox 5">
            <a:extLst>
              <a:ext uri="{FF2B5EF4-FFF2-40B4-BE49-F238E27FC236}">
                <a16:creationId xmlns:a16="http://schemas.microsoft.com/office/drawing/2014/main" id="{7DC07296-F322-5EF5-3BC4-DCA6E6017A21}"/>
              </a:ext>
            </a:extLst>
          </p:cNvPr>
          <p:cNvSpPr txBox="1"/>
          <p:nvPr/>
        </p:nvSpPr>
        <p:spPr>
          <a:xfrm>
            <a:off x="1524" y="6596390"/>
            <a:ext cx="6094476" cy="261610"/>
          </a:xfrm>
          <a:prstGeom prst="rect">
            <a:avLst/>
          </a:prstGeom>
          <a:noFill/>
        </p:spPr>
        <p:txBody>
          <a:bodyPr wrap="square">
            <a:spAutoFit/>
          </a:bodyPr>
          <a:lstStyle/>
          <a:p>
            <a:r>
              <a:rPr lang="en-US" sz="1100" dirty="0"/>
              <a:t>Developed by Michael C. Runge</a:t>
            </a:r>
          </a:p>
        </p:txBody>
      </p:sp>
    </p:spTree>
    <p:extLst>
      <p:ext uri="{BB962C8B-B14F-4D97-AF65-F5344CB8AC3E}">
        <p14:creationId xmlns:p14="http://schemas.microsoft.com/office/powerpoint/2010/main" val="2165886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0C45B-72DB-683E-B3BC-541B952CE299}"/>
              </a:ext>
            </a:extLst>
          </p:cNvPr>
          <p:cNvSpPr>
            <a:spLocks noGrp="1"/>
          </p:cNvSpPr>
          <p:nvPr>
            <p:ph type="title"/>
          </p:nvPr>
        </p:nvSpPr>
        <p:spPr/>
        <p:txBody>
          <a:bodyPr/>
          <a:lstStyle/>
          <a:p>
            <a:r>
              <a:rPr lang="en-US"/>
              <a:t>Systems 1 and 2</a:t>
            </a:r>
          </a:p>
        </p:txBody>
      </p:sp>
      <p:sp>
        <p:nvSpPr>
          <p:cNvPr id="3" name="Content Placeholder 2">
            <a:extLst>
              <a:ext uri="{FF2B5EF4-FFF2-40B4-BE49-F238E27FC236}">
                <a16:creationId xmlns:a16="http://schemas.microsoft.com/office/drawing/2014/main" id="{4DE6796E-65DB-1C46-3597-FB954B49EEB4}"/>
              </a:ext>
            </a:extLst>
          </p:cNvPr>
          <p:cNvSpPr>
            <a:spLocks noGrp="1"/>
          </p:cNvSpPr>
          <p:nvPr>
            <p:ph idx="1"/>
          </p:nvPr>
        </p:nvSpPr>
        <p:spPr>
          <a:xfrm>
            <a:off x="838200" y="1489959"/>
            <a:ext cx="10921678" cy="4351338"/>
          </a:xfrm>
        </p:spPr>
        <p:txBody>
          <a:bodyPr/>
          <a:lstStyle/>
          <a:p>
            <a:r>
              <a:rPr lang="en-US"/>
              <a:t>Kahneman and Tversky postulated that we have two cognitive systems</a:t>
            </a:r>
          </a:p>
          <a:p>
            <a:pPr marL="0" indent="0">
              <a:buNone/>
            </a:pPr>
            <a:endParaRPr lang="en-US"/>
          </a:p>
        </p:txBody>
      </p:sp>
      <p:pic>
        <p:nvPicPr>
          <p:cNvPr id="6" name="Picture 5">
            <a:extLst>
              <a:ext uri="{FF2B5EF4-FFF2-40B4-BE49-F238E27FC236}">
                <a16:creationId xmlns:a16="http://schemas.microsoft.com/office/drawing/2014/main" id="{56B3FAA5-10E8-EAD2-E64E-9B53CDDFCAA0}"/>
              </a:ext>
            </a:extLst>
          </p:cNvPr>
          <p:cNvPicPr>
            <a:picLocks noChangeAspect="1"/>
          </p:cNvPicPr>
          <p:nvPr/>
        </p:nvPicPr>
        <p:blipFill>
          <a:blip r:embed="rId3"/>
          <a:stretch>
            <a:fillRect/>
          </a:stretch>
        </p:blipFill>
        <p:spPr>
          <a:xfrm>
            <a:off x="2426825" y="2036402"/>
            <a:ext cx="6115291" cy="4586468"/>
          </a:xfrm>
          <a:prstGeom prst="rect">
            <a:avLst/>
          </a:prstGeom>
        </p:spPr>
      </p:pic>
      <p:sp>
        <p:nvSpPr>
          <p:cNvPr id="8" name="TextBox 7">
            <a:extLst>
              <a:ext uri="{FF2B5EF4-FFF2-40B4-BE49-F238E27FC236}">
                <a16:creationId xmlns:a16="http://schemas.microsoft.com/office/drawing/2014/main" id="{2E508623-D169-E638-2C4C-3A17A7CD4E68}"/>
              </a:ext>
            </a:extLst>
          </p:cNvPr>
          <p:cNvSpPr txBox="1"/>
          <p:nvPr/>
        </p:nvSpPr>
        <p:spPr>
          <a:xfrm>
            <a:off x="7315201" y="6581001"/>
            <a:ext cx="1226916" cy="276999"/>
          </a:xfrm>
          <a:prstGeom prst="rect">
            <a:avLst/>
          </a:prstGeom>
          <a:noFill/>
        </p:spPr>
        <p:txBody>
          <a:bodyPr wrap="square">
            <a:spAutoFit/>
          </a:bodyPr>
          <a:lstStyle/>
          <a:p>
            <a:r>
              <a:rPr lang="en-US" sz="1200"/>
              <a:t>The Decision Lab</a:t>
            </a:r>
          </a:p>
        </p:txBody>
      </p:sp>
      <p:sp>
        <p:nvSpPr>
          <p:cNvPr id="5" name="TextBox 4">
            <a:extLst>
              <a:ext uri="{FF2B5EF4-FFF2-40B4-BE49-F238E27FC236}">
                <a16:creationId xmlns:a16="http://schemas.microsoft.com/office/drawing/2014/main" id="{7F48DEE5-CBB4-EF2F-5BA3-04C766BA2CDC}"/>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Tree>
    <p:extLst>
      <p:ext uri="{BB962C8B-B14F-4D97-AF65-F5344CB8AC3E}">
        <p14:creationId xmlns:p14="http://schemas.microsoft.com/office/powerpoint/2010/main" val="1439886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DA86A-F931-FF4F-5572-119AAF8DB8EA}"/>
              </a:ext>
            </a:extLst>
          </p:cNvPr>
          <p:cNvSpPr>
            <a:spLocks noGrp="1"/>
          </p:cNvSpPr>
          <p:nvPr>
            <p:ph type="title"/>
          </p:nvPr>
        </p:nvSpPr>
        <p:spPr/>
        <p:txBody>
          <a:bodyPr>
            <a:normAutofit/>
          </a:bodyPr>
          <a:lstStyle/>
          <a:p>
            <a:r>
              <a:rPr lang="en-US" dirty="0"/>
              <a:t>Introductions:</a:t>
            </a:r>
          </a:p>
        </p:txBody>
      </p:sp>
      <p:sp>
        <p:nvSpPr>
          <p:cNvPr id="3" name="Content Placeholder 2">
            <a:extLst>
              <a:ext uri="{FF2B5EF4-FFF2-40B4-BE49-F238E27FC236}">
                <a16:creationId xmlns:a16="http://schemas.microsoft.com/office/drawing/2014/main" id="{E5700973-B455-98D1-DB18-69C39721B443}"/>
              </a:ext>
            </a:extLst>
          </p:cNvPr>
          <p:cNvSpPr>
            <a:spLocks noGrp="1"/>
          </p:cNvSpPr>
          <p:nvPr>
            <p:ph idx="1"/>
          </p:nvPr>
        </p:nvSpPr>
        <p:spPr>
          <a:xfrm>
            <a:off x="838200" y="1517905"/>
            <a:ext cx="6765758" cy="4224528"/>
          </a:xfrm>
        </p:spPr>
        <p:txBody>
          <a:bodyPr vert="horz" lIns="91440" tIns="45720" rIns="91440" bIns="45720" rtlCol="0" anchor="t">
            <a:normAutofit/>
          </a:bodyPr>
          <a:lstStyle/>
          <a:p>
            <a:r>
              <a:rPr lang="en-US" sz="4000" dirty="0"/>
              <a:t> Name</a:t>
            </a:r>
          </a:p>
          <a:p>
            <a:r>
              <a:rPr lang="en-US" sz="4000" dirty="0"/>
              <a:t> Lab &amp; </a:t>
            </a:r>
            <a:r>
              <a:rPr lang="en-US" sz="4000" dirty="0">
                <a:ea typeface="Calibri" panose="020F0502020204030204"/>
                <a:cs typeface="Calibri" panose="020F0502020204030204"/>
              </a:rPr>
              <a:t>Research</a:t>
            </a:r>
          </a:p>
          <a:p>
            <a:r>
              <a:rPr lang="en-US" sz="4000" dirty="0">
                <a:ea typeface="Calibri" panose="020F0502020204030204"/>
                <a:cs typeface="Calibri" panose="020F0502020204030204"/>
              </a:rPr>
              <a:t>Why are you interested in decision analysis/structured decision making?</a:t>
            </a:r>
          </a:p>
          <a:p>
            <a:r>
              <a:rPr lang="en-US" sz="4000" dirty="0">
                <a:ea typeface="Calibri" panose="020F0502020204030204"/>
                <a:cs typeface="Calibri" panose="020F0502020204030204"/>
              </a:rPr>
              <a:t>Fun hobby?</a:t>
            </a:r>
          </a:p>
        </p:txBody>
      </p:sp>
      <p:pic>
        <p:nvPicPr>
          <p:cNvPr id="5" name="Graphic 4" descr="Questions with solid fill">
            <a:extLst>
              <a:ext uri="{FF2B5EF4-FFF2-40B4-BE49-F238E27FC236}">
                <a16:creationId xmlns:a16="http://schemas.microsoft.com/office/drawing/2014/main" id="{282A85BB-68E6-A9A0-7007-4B60285983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7223760" y="1264367"/>
            <a:ext cx="4363288" cy="4363288"/>
          </a:xfrm>
          <a:prstGeom prst="rect">
            <a:avLst/>
          </a:prstGeom>
        </p:spPr>
      </p:pic>
    </p:spTree>
    <p:extLst>
      <p:ext uri="{BB962C8B-B14F-4D97-AF65-F5344CB8AC3E}">
        <p14:creationId xmlns:p14="http://schemas.microsoft.com/office/powerpoint/2010/main" val="11169565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014DB-C230-3194-DA8D-93C1210BF11F}"/>
              </a:ext>
            </a:extLst>
          </p:cNvPr>
          <p:cNvSpPr>
            <a:spLocks noGrp="1"/>
          </p:cNvSpPr>
          <p:nvPr>
            <p:ph type="title"/>
          </p:nvPr>
        </p:nvSpPr>
        <p:spPr>
          <a:xfrm>
            <a:off x="0" y="249687"/>
            <a:ext cx="12192000" cy="839207"/>
          </a:xfrm>
          <a:solidFill>
            <a:schemeClr val="accent6">
              <a:lumMod val="20000"/>
              <a:lumOff val="80000"/>
            </a:schemeClr>
          </a:solidFill>
        </p:spPr>
        <p:txBody>
          <a:bodyPr/>
          <a:lstStyle/>
          <a:p>
            <a:pPr algn="ctr"/>
            <a:r>
              <a:rPr lang="en-US" dirty="0"/>
              <a:t>Activity: System 1 and 2 Thinking</a:t>
            </a:r>
          </a:p>
        </p:txBody>
      </p:sp>
      <p:sp>
        <p:nvSpPr>
          <p:cNvPr id="3" name="Content Placeholder 2">
            <a:extLst>
              <a:ext uri="{FF2B5EF4-FFF2-40B4-BE49-F238E27FC236}">
                <a16:creationId xmlns:a16="http://schemas.microsoft.com/office/drawing/2014/main" id="{233E7D19-CFEF-9F7D-43E5-D31EBE007CD2}"/>
              </a:ext>
            </a:extLst>
          </p:cNvPr>
          <p:cNvSpPr>
            <a:spLocks noGrp="1"/>
          </p:cNvSpPr>
          <p:nvPr>
            <p:ph idx="1"/>
          </p:nvPr>
        </p:nvSpPr>
        <p:spPr>
          <a:xfrm>
            <a:off x="433539" y="1355014"/>
            <a:ext cx="5774474" cy="3355175"/>
          </a:xfrm>
        </p:spPr>
        <p:txBody>
          <a:bodyPr>
            <a:normAutofit/>
          </a:bodyPr>
          <a:lstStyle/>
          <a:p>
            <a:pPr marL="0" indent="0">
              <a:buNone/>
            </a:pPr>
            <a:r>
              <a:rPr lang="en-US" dirty="0"/>
              <a:t>Natural resource scenario: A coastal town relies on fishing for income</a:t>
            </a:r>
          </a:p>
          <a:p>
            <a:r>
              <a:rPr lang="en-US" dirty="0"/>
              <a:t>System 1 response: </a:t>
            </a:r>
          </a:p>
          <a:p>
            <a:pPr lvl="1"/>
            <a:r>
              <a:rPr lang="en-US" dirty="0"/>
              <a:t>“Let's catch as many fish as we can while they are here”</a:t>
            </a:r>
          </a:p>
          <a:p>
            <a:r>
              <a:rPr lang="en-US" dirty="0"/>
              <a:t>System 2 response:</a:t>
            </a:r>
          </a:p>
          <a:p>
            <a:pPr lvl="1"/>
            <a:r>
              <a:rPr lang="en-US" dirty="0"/>
              <a:t>“Let’s monitor its population and set quotas to ensure sustainability”</a:t>
            </a:r>
          </a:p>
          <a:p>
            <a:endParaRPr lang="en-US" dirty="0"/>
          </a:p>
        </p:txBody>
      </p:sp>
      <p:sp>
        <p:nvSpPr>
          <p:cNvPr id="5" name="TextBox 4">
            <a:extLst>
              <a:ext uri="{FF2B5EF4-FFF2-40B4-BE49-F238E27FC236}">
                <a16:creationId xmlns:a16="http://schemas.microsoft.com/office/drawing/2014/main" id="{D802FB79-83E5-27DE-C330-7B2DF91E8AFA}"/>
              </a:ext>
            </a:extLst>
          </p:cNvPr>
          <p:cNvSpPr txBox="1"/>
          <p:nvPr/>
        </p:nvSpPr>
        <p:spPr>
          <a:xfrm>
            <a:off x="387257" y="4976309"/>
            <a:ext cx="7987308" cy="1569660"/>
          </a:xfrm>
          <a:prstGeom prst="rect">
            <a:avLst/>
          </a:prstGeom>
          <a:solidFill>
            <a:schemeClr val="accent4">
              <a:lumMod val="20000"/>
              <a:lumOff val="80000"/>
            </a:schemeClr>
          </a:solidFill>
          <a:ln w="38100">
            <a:solidFill>
              <a:schemeClr val="tx1"/>
            </a:solidFill>
          </a:ln>
        </p:spPr>
        <p:txBody>
          <a:bodyPr wrap="square">
            <a:spAutoFit/>
          </a:bodyPr>
          <a:lstStyle/>
          <a:p>
            <a:pPr algn="ctr"/>
            <a:r>
              <a:rPr lang="en-US" sz="2400" b="1" dirty="0"/>
              <a:t>Discuss in groups: </a:t>
            </a:r>
          </a:p>
          <a:p>
            <a:pPr marL="285750" indent="-285750">
              <a:buFont typeface="Arial" panose="020B0604020202020204" pitchFamily="34" charset="0"/>
              <a:buChar char="•"/>
            </a:pPr>
            <a:r>
              <a:rPr lang="en-US" sz="2400" dirty="0"/>
              <a:t>What are the short-term benefits of system 1 thinking?</a:t>
            </a:r>
          </a:p>
          <a:p>
            <a:pPr marL="285750" indent="-285750">
              <a:buFont typeface="Arial" panose="020B0604020202020204" pitchFamily="34" charset="0"/>
              <a:buChar char="•"/>
            </a:pPr>
            <a:r>
              <a:rPr lang="en-US" sz="2400" dirty="0"/>
              <a:t>What are the long-term consequences of system 1 thinking? </a:t>
            </a:r>
          </a:p>
          <a:p>
            <a:pPr marL="285750" indent="-285750">
              <a:buFont typeface="Arial" panose="020B0604020202020204" pitchFamily="34" charset="0"/>
              <a:buChar char="•"/>
            </a:pPr>
            <a:r>
              <a:rPr lang="en-US" sz="2400" dirty="0"/>
              <a:t>What are the pros/cons of system 2 thinking?</a:t>
            </a:r>
          </a:p>
        </p:txBody>
      </p:sp>
      <p:pic>
        <p:nvPicPr>
          <p:cNvPr id="6" name="Picture 5">
            <a:extLst>
              <a:ext uri="{FF2B5EF4-FFF2-40B4-BE49-F238E27FC236}">
                <a16:creationId xmlns:a16="http://schemas.microsoft.com/office/drawing/2014/main" id="{7C681EEE-FEE3-8A81-50FF-28981C4A4B75}"/>
              </a:ext>
            </a:extLst>
          </p:cNvPr>
          <p:cNvPicPr>
            <a:picLocks noChangeAspect="1"/>
          </p:cNvPicPr>
          <p:nvPr/>
        </p:nvPicPr>
        <p:blipFill>
          <a:blip r:embed="rId3"/>
          <a:stretch>
            <a:fillRect/>
          </a:stretch>
        </p:blipFill>
        <p:spPr>
          <a:xfrm>
            <a:off x="6389651" y="1251879"/>
            <a:ext cx="5460877" cy="3643429"/>
          </a:xfrm>
          <a:prstGeom prst="rect">
            <a:avLst/>
          </a:prstGeom>
        </p:spPr>
      </p:pic>
      <p:sp>
        <p:nvSpPr>
          <p:cNvPr id="9" name="TextBox 8">
            <a:extLst>
              <a:ext uri="{FF2B5EF4-FFF2-40B4-BE49-F238E27FC236}">
                <a16:creationId xmlns:a16="http://schemas.microsoft.com/office/drawing/2014/main" id="{CA3439EF-A321-BE5B-FEE8-99B136CAAE83}"/>
              </a:ext>
            </a:extLst>
          </p:cNvPr>
          <p:cNvSpPr txBox="1"/>
          <p:nvPr/>
        </p:nvSpPr>
        <p:spPr>
          <a:xfrm>
            <a:off x="9219270" y="4862372"/>
            <a:ext cx="2812896" cy="276999"/>
          </a:xfrm>
          <a:prstGeom prst="rect">
            <a:avLst/>
          </a:prstGeom>
          <a:noFill/>
        </p:spPr>
        <p:txBody>
          <a:bodyPr wrap="square">
            <a:spAutoFit/>
          </a:bodyPr>
          <a:lstStyle/>
          <a:p>
            <a:r>
              <a:rPr lang="en-US" sz="1200" b="0" i="1" dirty="0">
                <a:solidFill>
                  <a:srgbClr val="44545F"/>
                </a:solidFill>
                <a:effectLst/>
                <a:latin typeface="Open Sans" panose="020B0606030504020204" pitchFamily="34" charset="0"/>
              </a:rPr>
              <a:t>NOAA Fisheries/Marysia Szymkowiak</a:t>
            </a:r>
            <a:endParaRPr lang="en-US" sz="1200" dirty="0"/>
          </a:p>
        </p:txBody>
      </p:sp>
      <p:sp>
        <p:nvSpPr>
          <p:cNvPr id="11" name="TextBox 10">
            <a:extLst>
              <a:ext uri="{FF2B5EF4-FFF2-40B4-BE49-F238E27FC236}">
                <a16:creationId xmlns:a16="http://schemas.microsoft.com/office/drawing/2014/main" id="{DB22C68D-D1FA-3872-BA19-8D607E8351A1}"/>
              </a:ext>
            </a:extLst>
          </p:cNvPr>
          <p:cNvSpPr txBox="1"/>
          <p:nvPr/>
        </p:nvSpPr>
        <p:spPr>
          <a:xfrm>
            <a:off x="6389651" y="1251879"/>
            <a:ext cx="5460877" cy="369332"/>
          </a:xfrm>
          <a:prstGeom prst="rect">
            <a:avLst/>
          </a:prstGeom>
          <a:noFill/>
        </p:spPr>
        <p:txBody>
          <a:bodyPr wrap="square">
            <a:spAutoFit/>
          </a:bodyPr>
          <a:lstStyle/>
          <a:p>
            <a:r>
              <a:rPr lang="en-US" b="1" dirty="0"/>
              <a:t>The fishing community of Sitka, Alaska</a:t>
            </a:r>
          </a:p>
        </p:txBody>
      </p:sp>
      <p:sp>
        <p:nvSpPr>
          <p:cNvPr id="12" name="TextBox 11">
            <a:extLst>
              <a:ext uri="{FF2B5EF4-FFF2-40B4-BE49-F238E27FC236}">
                <a16:creationId xmlns:a16="http://schemas.microsoft.com/office/drawing/2014/main" id="{B67B393C-D1B2-CE7F-626D-83D98A890339}"/>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Tree>
    <p:extLst>
      <p:ext uri="{BB962C8B-B14F-4D97-AF65-F5344CB8AC3E}">
        <p14:creationId xmlns:p14="http://schemas.microsoft.com/office/powerpoint/2010/main" val="23920937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17B17-385C-EA7D-68B1-FFC44FCE856F}"/>
              </a:ext>
            </a:extLst>
          </p:cNvPr>
          <p:cNvSpPr>
            <a:spLocks noGrp="1"/>
          </p:cNvSpPr>
          <p:nvPr>
            <p:ph type="title"/>
          </p:nvPr>
        </p:nvSpPr>
        <p:spPr>
          <a:xfrm>
            <a:off x="838199" y="365126"/>
            <a:ext cx="11082051" cy="945882"/>
          </a:xfrm>
        </p:spPr>
        <p:txBody>
          <a:bodyPr>
            <a:normAutofit fontScale="90000"/>
          </a:bodyPr>
          <a:lstStyle/>
          <a:p>
            <a:pPr algn="ctr"/>
            <a:r>
              <a:rPr lang="en-US" dirty="0"/>
              <a:t>Typical approaches for hard decisions (system 2) in natural resources</a:t>
            </a:r>
          </a:p>
        </p:txBody>
      </p:sp>
      <p:sp>
        <p:nvSpPr>
          <p:cNvPr id="3" name="Content Placeholder 2">
            <a:extLst>
              <a:ext uri="{FF2B5EF4-FFF2-40B4-BE49-F238E27FC236}">
                <a16:creationId xmlns:a16="http://schemas.microsoft.com/office/drawing/2014/main" id="{584AC725-8F79-1819-5E9B-DDD04CCCB4B2}"/>
              </a:ext>
            </a:extLst>
          </p:cNvPr>
          <p:cNvSpPr>
            <a:spLocks noGrp="1"/>
          </p:cNvSpPr>
          <p:nvPr>
            <p:ph idx="1"/>
          </p:nvPr>
        </p:nvSpPr>
        <p:spPr>
          <a:xfrm>
            <a:off x="554976" y="1454227"/>
            <a:ext cx="3458378" cy="4733753"/>
          </a:xfrm>
          <a:ln w="57150">
            <a:solidFill>
              <a:schemeClr val="accent6"/>
            </a:solidFill>
          </a:ln>
        </p:spPr>
        <p:txBody>
          <a:bodyPr>
            <a:normAutofit/>
          </a:bodyPr>
          <a:lstStyle/>
          <a:p>
            <a:pPr marL="0" indent="0" algn="ctr">
              <a:lnSpc>
                <a:spcPct val="100000"/>
              </a:lnSpc>
              <a:spcBef>
                <a:spcPts val="0"/>
              </a:spcBef>
              <a:buNone/>
            </a:pPr>
            <a:r>
              <a:rPr lang="en-US" sz="2400" b="1" dirty="0"/>
              <a:t>Science-based          decision making</a:t>
            </a:r>
          </a:p>
          <a:p>
            <a:pPr>
              <a:lnSpc>
                <a:spcPct val="100000"/>
              </a:lnSpc>
              <a:spcBef>
                <a:spcPts val="0"/>
              </a:spcBef>
            </a:pPr>
            <a:r>
              <a:rPr lang="en-US" sz="2400" dirty="0"/>
              <a:t>Use of scientific experiments to solely inform decisions</a:t>
            </a:r>
          </a:p>
          <a:p>
            <a:pPr>
              <a:lnSpc>
                <a:spcPct val="100000"/>
              </a:lnSpc>
              <a:spcBef>
                <a:spcPts val="0"/>
              </a:spcBef>
            </a:pPr>
            <a:r>
              <a:rPr lang="en-US" sz="2400" dirty="0"/>
              <a:t>Pros:</a:t>
            </a:r>
          </a:p>
          <a:p>
            <a:pPr lvl="1">
              <a:lnSpc>
                <a:spcPct val="100000"/>
              </a:lnSpc>
              <a:spcBef>
                <a:spcPts val="0"/>
              </a:spcBef>
            </a:pPr>
            <a:r>
              <a:rPr lang="en-US" sz="2000" dirty="0"/>
              <a:t>Used for “science” based decisions</a:t>
            </a:r>
          </a:p>
          <a:p>
            <a:pPr>
              <a:lnSpc>
                <a:spcPct val="100000"/>
              </a:lnSpc>
              <a:spcBef>
                <a:spcPts val="0"/>
              </a:spcBef>
            </a:pPr>
            <a:r>
              <a:rPr lang="en-US" sz="2400" dirty="0"/>
              <a:t>Cons:</a:t>
            </a:r>
          </a:p>
          <a:p>
            <a:pPr lvl="1">
              <a:lnSpc>
                <a:spcPct val="100000"/>
              </a:lnSpc>
              <a:spcBef>
                <a:spcPts val="0"/>
              </a:spcBef>
            </a:pPr>
            <a:r>
              <a:rPr lang="en-US" sz="2000" dirty="0"/>
              <a:t>“Science provides no basis for dealing with moral or value-based choices”</a:t>
            </a:r>
          </a:p>
        </p:txBody>
      </p:sp>
      <p:sp>
        <p:nvSpPr>
          <p:cNvPr id="4" name="TextBox 3">
            <a:extLst>
              <a:ext uri="{FF2B5EF4-FFF2-40B4-BE49-F238E27FC236}">
                <a16:creationId xmlns:a16="http://schemas.microsoft.com/office/drawing/2014/main" id="{0F2BED5A-0239-4FDF-E21E-B3CE393DCDF1}"/>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 &amp; See Week 1 reading (Gregory et al. 2012 Chapter 1)</a:t>
            </a:r>
          </a:p>
        </p:txBody>
      </p:sp>
      <p:sp>
        <p:nvSpPr>
          <p:cNvPr id="5" name="Content Placeholder 2">
            <a:extLst>
              <a:ext uri="{FF2B5EF4-FFF2-40B4-BE49-F238E27FC236}">
                <a16:creationId xmlns:a16="http://schemas.microsoft.com/office/drawing/2014/main" id="{B10F6925-2195-E6B6-B11D-84E77C9B51F5}"/>
              </a:ext>
            </a:extLst>
          </p:cNvPr>
          <p:cNvSpPr txBox="1">
            <a:spLocks/>
          </p:cNvSpPr>
          <p:nvPr/>
        </p:nvSpPr>
        <p:spPr>
          <a:xfrm>
            <a:off x="4366811" y="1454226"/>
            <a:ext cx="3458378" cy="4733753"/>
          </a:xfrm>
          <a:prstGeom prst="rect">
            <a:avLst/>
          </a:prstGeom>
          <a:ln w="57150">
            <a:solidFill>
              <a:schemeClr val="accent2"/>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t>Consensus-based decision making</a:t>
            </a:r>
          </a:p>
          <a:p>
            <a:r>
              <a:rPr lang="en-US" sz="2400" dirty="0"/>
              <a:t>Often uses deliberation practices to bring a group to a consensus agreement</a:t>
            </a:r>
          </a:p>
          <a:p>
            <a:r>
              <a:rPr lang="en-US" sz="2400" dirty="0"/>
              <a:t>Pros:</a:t>
            </a:r>
          </a:p>
          <a:p>
            <a:pPr lvl="1"/>
            <a:r>
              <a:rPr lang="en-US" sz="2000" dirty="0"/>
              <a:t>Gets to an end point quickly</a:t>
            </a:r>
          </a:p>
          <a:p>
            <a:r>
              <a:rPr lang="en-US" sz="2400" dirty="0"/>
              <a:t>Cons: </a:t>
            </a:r>
          </a:p>
          <a:p>
            <a:pPr lvl="1"/>
            <a:r>
              <a:rPr lang="en-US" sz="2000" dirty="0"/>
              <a:t>Doesn’t solve the root of conflict </a:t>
            </a:r>
          </a:p>
          <a:p>
            <a:pPr lvl="1"/>
            <a:r>
              <a:rPr lang="en-US" sz="2000" dirty="0"/>
              <a:t>Conflicting views are thought of as “problems to be hushed”</a:t>
            </a:r>
          </a:p>
        </p:txBody>
      </p:sp>
      <p:sp>
        <p:nvSpPr>
          <p:cNvPr id="6" name="Content Placeholder 2">
            <a:extLst>
              <a:ext uri="{FF2B5EF4-FFF2-40B4-BE49-F238E27FC236}">
                <a16:creationId xmlns:a16="http://schemas.microsoft.com/office/drawing/2014/main" id="{F1CC65F9-4152-1847-C511-9CA41C4915A0}"/>
              </a:ext>
            </a:extLst>
          </p:cNvPr>
          <p:cNvSpPr txBox="1">
            <a:spLocks/>
          </p:cNvSpPr>
          <p:nvPr/>
        </p:nvSpPr>
        <p:spPr>
          <a:xfrm>
            <a:off x="8178648" y="1454226"/>
            <a:ext cx="3458378" cy="4733753"/>
          </a:xfrm>
          <a:prstGeom prst="rect">
            <a:avLst/>
          </a:prstGeom>
          <a:ln w="57150">
            <a:solidFill>
              <a:schemeClr val="tx2"/>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t>Economic-based   decision making</a:t>
            </a:r>
          </a:p>
          <a:p>
            <a:r>
              <a:rPr lang="en-US" sz="2000" dirty="0"/>
              <a:t>Often uses economic techniques to translate a problem to monetary units to identify the least costly approach</a:t>
            </a:r>
          </a:p>
          <a:p>
            <a:r>
              <a:rPr lang="en-US" sz="2200" dirty="0"/>
              <a:t>Pros:</a:t>
            </a:r>
          </a:p>
          <a:p>
            <a:pPr lvl="1"/>
            <a:r>
              <a:rPr lang="en-US" sz="1800" dirty="0"/>
              <a:t>Analytical and creates scores for each potential action </a:t>
            </a:r>
          </a:p>
          <a:p>
            <a:r>
              <a:rPr lang="en-US" sz="2200" dirty="0"/>
              <a:t>Cons:</a:t>
            </a:r>
          </a:p>
          <a:p>
            <a:pPr lvl="1"/>
            <a:r>
              <a:rPr lang="en-US" sz="1800" dirty="0"/>
              <a:t>Does not typically involve scientific components</a:t>
            </a:r>
          </a:p>
          <a:p>
            <a:pPr lvl="1"/>
            <a:r>
              <a:rPr lang="en-US" sz="1800" dirty="0"/>
              <a:t>Transforms everything to $s </a:t>
            </a:r>
            <a:endParaRPr lang="en-US" sz="2000" dirty="0"/>
          </a:p>
        </p:txBody>
      </p:sp>
    </p:spTree>
    <p:extLst>
      <p:ext uri="{BB962C8B-B14F-4D97-AF65-F5344CB8AC3E}">
        <p14:creationId xmlns:p14="http://schemas.microsoft.com/office/powerpoint/2010/main" val="123855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5" grpId="0" animBg="1"/>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EC9DE-EB9A-4B16-D378-3D191CE4A4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317102-9596-25BD-5FC1-BABB05A8DD23}"/>
              </a:ext>
            </a:extLst>
          </p:cNvPr>
          <p:cNvSpPr>
            <a:spLocks noGrp="1"/>
          </p:cNvSpPr>
          <p:nvPr>
            <p:ph type="title"/>
          </p:nvPr>
        </p:nvSpPr>
        <p:spPr>
          <a:xfrm>
            <a:off x="838199" y="365126"/>
            <a:ext cx="11082051" cy="945882"/>
          </a:xfrm>
        </p:spPr>
        <p:txBody>
          <a:bodyPr>
            <a:normAutofit fontScale="90000"/>
          </a:bodyPr>
          <a:lstStyle/>
          <a:p>
            <a:pPr algn="ctr"/>
            <a:r>
              <a:rPr lang="en-US" i="1" dirty="0"/>
              <a:t>A good approach </a:t>
            </a:r>
            <a:r>
              <a:rPr lang="en-US" dirty="0"/>
              <a:t>for hard decisions (system 2) in natural resources</a:t>
            </a:r>
          </a:p>
        </p:txBody>
      </p:sp>
      <p:sp>
        <p:nvSpPr>
          <p:cNvPr id="3" name="Content Placeholder 2">
            <a:extLst>
              <a:ext uri="{FF2B5EF4-FFF2-40B4-BE49-F238E27FC236}">
                <a16:creationId xmlns:a16="http://schemas.microsoft.com/office/drawing/2014/main" id="{EA2E0404-F703-7BF2-945D-E6CB7EAFCE11}"/>
              </a:ext>
            </a:extLst>
          </p:cNvPr>
          <p:cNvSpPr>
            <a:spLocks noGrp="1"/>
          </p:cNvSpPr>
          <p:nvPr>
            <p:ph idx="1"/>
          </p:nvPr>
        </p:nvSpPr>
        <p:spPr>
          <a:xfrm>
            <a:off x="554976" y="1454227"/>
            <a:ext cx="10671212" cy="4733753"/>
          </a:xfrm>
          <a:ln w="57150">
            <a:solidFill>
              <a:schemeClr val="accent1"/>
            </a:solidFill>
          </a:ln>
        </p:spPr>
        <p:txBody>
          <a:bodyPr>
            <a:normAutofit lnSpcReduction="10000"/>
          </a:bodyPr>
          <a:lstStyle/>
          <a:p>
            <a:pPr marL="0" indent="0" algn="ctr">
              <a:buNone/>
            </a:pPr>
            <a:r>
              <a:rPr lang="en-US" sz="2400" b="1" dirty="0"/>
              <a:t>Structured Decision Making (SDM)</a:t>
            </a:r>
          </a:p>
          <a:p>
            <a:r>
              <a:rPr lang="en-US" dirty="0"/>
              <a:t>“An organized, inclusive, and transparent approach to understanding complex problems and generating and evaluating creative alternatives”</a:t>
            </a:r>
          </a:p>
          <a:p>
            <a:r>
              <a:rPr lang="en-US" dirty="0"/>
              <a:t>Pros:</a:t>
            </a:r>
          </a:p>
          <a:p>
            <a:pPr lvl="1"/>
            <a:r>
              <a:rPr lang="en-US" dirty="0"/>
              <a:t>Provides an in depth understanding of values (what is important) and consequences (what is likely to happen if an alternative is implemented)</a:t>
            </a:r>
          </a:p>
          <a:p>
            <a:pPr lvl="1"/>
            <a:r>
              <a:rPr lang="en-US" dirty="0"/>
              <a:t>Clarifies actions and their implications across a range of relevant concerns (your values)</a:t>
            </a:r>
          </a:p>
          <a:p>
            <a:r>
              <a:rPr lang="en-US" dirty="0"/>
              <a:t>Cons:</a:t>
            </a:r>
          </a:p>
          <a:p>
            <a:pPr lvl="1"/>
            <a:r>
              <a:rPr lang="en-US" dirty="0"/>
              <a:t>Doesn’t assure a good result </a:t>
            </a:r>
            <a:r>
              <a:rPr lang="en-US" i="1" dirty="0">
                <a:solidFill>
                  <a:srgbClr val="C00000"/>
                </a:solidFill>
              </a:rPr>
              <a:t>(but no decision frameworks can do this!)</a:t>
            </a:r>
          </a:p>
          <a:p>
            <a:pPr lvl="2"/>
            <a:r>
              <a:rPr lang="en-US" sz="1900" dirty="0"/>
              <a:t>But SDM helps inform a “sound decision process” where you will “1) Do better in the long run than if you do not, &amp; 2) Be in a position to defend your decision even if results are poor” (Conroy and Peterson 2013)</a:t>
            </a:r>
          </a:p>
        </p:txBody>
      </p:sp>
      <p:sp>
        <p:nvSpPr>
          <p:cNvPr id="4" name="TextBox 3">
            <a:extLst>
              <a:ext uri="{FF2B5EF4-FFF2-40B4-BE49-F238E27FC236}">
                <a16:creationId xmlns:a16="http://schemas.microsoft.com/office/drawing/2014/main" id="{1244363C-2653-DDC3-E799-A3BC8A5B08D2}"/>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 &amp; See Week 1 reading (Gregory et al. 2012 Chapter 1)</a:t>
            </a:r>
          </a:p>
        </p:txBody>
      </p:sp>
    </p:spTree>
    <p:extLst>
      <p:ext uri="{BB962C8B-B14F-4D97-AF65-F5344CB8AC3E}">
        <p14:creationId xmlns:p14="http://schemas.microsoft.com/office/powerpoint/2010/main" val="2427884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6100C10-6CBC-1285-58AE-BFECC3FBD088}"/>
              </a:ext>
            </a:extLst>
          </p:cNvPr>
          <p:cNvPicPr>
            <a:picLocks noChangeAspect="1"/>
          </p:cNvPicPr>
          <p:nvPr/>
        </p:nvPicPr>
        <p:blipFill>
          <a:blip r:embed="rId2"/>
          <a:stretch>
            <a:fillRect/>
          </a:stretch>
        </p:blipFill>
        <p:spPr>
          <a:xfrm>
            <a:off x="9555482" y="3904933"/>
            <a:ext cx="2269934" cy="2269934"/>
          </a:xfrm>
          <a:prstGeom prst="rect">
            <a:avLst/>
          </a:prstGeom>
        </p:spPr>
      </p:pic>
      <p:sp>
        <p:nvSpPr>
          <p:cNvPr id="2" name="Title 1">
            <a:extLst>
              <a:ext uri="{FF2B5EF4-FFF2-40B4-BE49-F238E27FC236}">
                <a16:creationId xmlns:a16="http://schemas.microsoft.com/office/drawing/2014/main" id="{BE9C544C-9D92-1DEE-A784-CE6E9774B15D}"/>
              </a:ext>
            </a:extLst>
          </p:cNvPr>
          <p:cNvSpPr>
            <a:spLocks noGrp="1"/>
          </p:cNvSpPr>
          <p:nvPr>
            <p:ph type="title"/>
          </p:nvPr>
        </p:nvSpPr>
        <p:spPr/>
        <p:txBody>
          <a:bodyPr/>
          <a:lstStyle/>
          <a:p>
            <a:r>
              <a:rPr lang="en-US"/>
              <a:t>Structured Decision Making (SDM)</a:t>
            </a:r>
          </a:p>
        </p:txBody>
      </p:sp>
      <p:sp>
        <p:nvSpPr>
          <p:cNvPr id="3" name="Content Placeholder 2">
            <a:extLst>
              <a:ext uri="{FF2B5EF4-FFF2-40B4-BE49-F238E27FC236}">
                <a16:creationId xmlns:a16="http://schemas.microsoft.com/office/drawing/2014/main" id="{D67B9394-6903-7A63-1971-EA4AA6209F71}"/>
              </a:ext>
            </a:extLst>
          </p:cNvPr>
          <p:cNvSpPr>
            <a:spLocks noGrp="1"/>
          </p:cNvSpPr>
          <p:nvPr>
            <p:ph idx="1"/>
          </p:nvPr>
        </p:nvSpPr>
        <p:spPr>
          <a:xfrm>
            <a:off x="838200" y="1523420"/>
            <a:ext cx="6289713" cy="4734161"/>
          </a:xfrm>
        </p:spPr>
        <p:txBody>
          <a:bodyPr>
            <a:normAutofit fontScale="92500" lnSpcReduction="10000"/>
          </a:bodyPr>
          <a:lstStyle/>
          <a:p>
            <a:r>
              <a:rPr lang="en-US" sz="3200" dirty="0"/>
              <a:t>Leverages our system 2 brain</a:t>
            </a:r>
          </a:p>
          <a:p>
            <a:r>
              <a:rPr lang="en-US" sz="3200" b="1" dirty="0"/>
              <a:t>Structured Decision Making </a:t>
            </a:r>
            <a:r>
              <a:rPr lang="en-US" sz="3200" dirty="0"/>
              <a:t>refers to the use of the principles of normative decision theory</a:t>
            </a:r>
          </a:p>
          <a:p>
            <a:pPr lvl="1"/>
            <a:r>
              <a:rPr lang="en-US" sz="2800" dirty="0"/>
              <a:t>Normative decision theory: studies how people </a:t>
            </a:r>
            <a:r>
              <a:rPr lang="en-US" sz="2800" u="sng" dirty="0"/>
              <a:t>should</a:t>
            </a:r>
            <a:r>
              <a:rPr lang="en-US" sz="2800" dirty="0"/>
              <a:t> make decisions</a:t>
            </a:r>
          </a:p>
          <a:p>
            <a:r>
              <a:rPr lang="en-US" sz="3200" dirty="0"/>
              <a:t>Decision analysis is </a:t>
            </a:r>
            <a:r>
              <a:rPr lang="en-US" sz="3200" b="1" i="1" dirty="0"/>
              <a:t>“a formalization of common sense for decision problems which are too complex for informal use of common sense.”</a:t>
            </a:r>
          </a:p>
          <a:p>
            <a:pPr lvl="1"/>
            <a:r>
              <a:rPr lang="en-US" sz="2800" dirty="0">
                <a:solidFill>
                  <a:schemeClr val="accent1"/>
                </a:solidFill>
              </a:rPr>
              <a:t>Decision Analysis and Structured Decision Making (SDM) are synonymous</a:t>
            </a:r>
          </a:p>
        </p:txBody>
      </p:sp>
      <p:sp>
        <p:nvSpPr>
          <p:cNvPr id="5" name="TextBox 4">
            <a:extLst>
              <a:ext uri="{FF2B5EF4-FFF2-40B4-BE49-F238E27FC236}">
                <a16:creationId xmlns:a16="http://schemas.microsoft.com/office/drawing/2014/main" id="{02CB823E-7636-C154-EF19-09B5D393EF1C}"/>
              </a:ext>
            </a:extLst>
          </p:cNvPr>
          <p:cNvSpPr txBox="1"/>
          <p:nvPr/>
        </p:nvSpPr>
        <p:spPr>
          <a:xfrm>
            <a:off x="1524" y="6596390"/>
            <a:ext cx="6094476" cy="261610"/>
          </a:xfrm>
          <a:prstGeom prst="rect">
            <a:avLst/>
          </a:prstGeom>
          <a:noFill/>
        </p:spPr>
        <p:txBody>
          <a:bodyPr wrap="square">
            <a:spAutoFit/>
          </a:bodyPr>
          <a:lstStyle/>
          <a:p>
            <a:r>
              <a:rPr lang="en-US" sz="1100" dirty="0"/>
              <a:t>Developed by Michael C. Runge</a:t>
            </a:r>
          </a:p>
        </p:txBody>
      </p:sp>
      <p:pic>
        <p:nvPicPr>
          <p:cNvPr id="4" name="Picture 3">
            <a:extLst>
              <a:ext uri="{FF2B5EF4-FFF2-40B4-BE49-F238E27FC236}">
                <a16:creationId xmlns:a16="http://schemas.microsoft.com/office/drawing/2014/main" id="{EA954C8E-7CD0-0B34-8C71-CFAA4D30B9A9}"/>
              </a:ext>
            </a:extLst>
          </p:cNvPr>
          <p:cNvPicPr>
            <a:picLocks noChangeAspect="1"/>
          </p:cNvPicPr>
          <p:nvPr/>
        </p:nvPicPr>
        <p:blipFill>
          <a:blip r:embed="rId3"/>
          <a:srcRect t="2464"/>
          <a:stretch>
            <a:fillRect/>
          </a:stretch>
        </p:blipFill>
        <p:spPr>
          <a:xfrm>
            <a:off x="9927944" y="1523420"/>
            <a:ext cx="1525010" cy="2124919"/>
          </a:xfrm>
          <a:prstGeom prst="rect">
            <a:avLst/>
          </a:prstGeom>
        </p:spPr>
      </p:pic>
      <p:pic>
        <p:nvPicPr>
          <p:cNvPr id="6" name="Picture 5">
            <a:extLst>
              <a:ext uri="{FF2B5EF4-FFF2-40B4-BE49-F238E27FC236}">
                <a16:creationId xmlns:a16="http://schemas.microsoft.com/office/drawing/2014/main" id="{525946ED-88D7-9ED3-C950-43C0F7886A41}"/>
              </a:ext>
            </a:extLst>
          </p:cNvPr>
          <p:cNvPicPr>
            <a:picLocks noChangeAspect="1"/>
          </p:cNvPicPr>
          <p:nvPr/>
        </p:nvPicPr>
        <p:blipFill>
          <a:blip r:embed="rId4"/>
          <a:stretch>
            <a:fillRect/>
          </a:stretch>
        </p:blipFill>
        <p:spPr>
          <a:xfrm>
            <a:off x="8034528" y="1523420"/>
            <a:ext cx="1623478" cy="2113904"/>
          </a:xfrm>
          <a:prstGeom prst="rect">
            <a:avLst/>
          </a:prstGeom>
        </p:spPr>
      </p:pic>
      <p:pic>
        <p:nvPicPr>
          <p:cNvPr id="8" name="Picture 7">
            <a:extLst>
              <a:ext uri="{FF2B5EF4-FFF2-40B4-BE49-F238E27FC236}">
                <a16:creationId xmlns:a16="http://schemas.microsoft.com/office/drawing/2014/main" id="{54662F6F-E964-D758-6A1B-3A21978FA842}"/>
              </a:ext>
            </a:extLst>
          </p:cNvPr>
          <p:cNvPicPr>
            <a:picLocks noChangeAspect="1"/>
          </p:cNvPicPr>
          <p:nvPr/>
        </p:nvPicPr>
        <p:blipFill>
          <a:blip r:embed="rId5"/>
          <a:stretch>
            <a:fillRect/>
          </a:stretch>
        </p:blipFill>
        <p:spPr>
          <a:xfrm>
            <a:off x="8020889" y="3871884"/>
            <a:ext cx="1623478" cy="2342681"/>
          </a:xfrm>
          <a:prstGeom prst="rect">
            <a:avLst/>
          </a:prstGeom>
        </p:spPr>
      </p:pic>
    </p:spTree>
    <p:extLst>
      <p:ext uri="{BB962C8B-B14F-4D97-AF65-F5344CB8AC3E}">
        <p14:creationId xmlns:p14="http://schemas.microsoft.com/office/powerpoint/2010/main" val="1881957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C7E54-A32E-699D-4444-B18B0BA405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B9FB39-6F3F-4D6B-CEF0-B3281DA72930}"/>
              </a:ext>
            </a:extLst>
          </p:cNvPr>
          <p:cNvSpPr>
            <a:spLocks noGrp="1"/>
          </p:cNvSpPr>
          <p:nvPr>
            <p:ph type="title"/>
          </p:nvPr>
        </p:nvSpPr>
        <p:spPr>
          <a:xfrm>
            <a:off x="525201" y="365125"/>
            <a:ext cx="11141597" cy="1325563"/>
          </a:xfrm>
        </p:spPr>
        <p:txBody>
          <a:bodyPr/>
          <a:lstStyle/>
          <a:p>
            <a:r>
              <a:rPr lang="en-US"/>
              <a:t>Two key elements of Structured Decision Making</a:t>
            </a:r>
          </a:p>
        </p:txBody>
      </p:sp>
      <p:sp>
        <p:nvSpPr>
          <p:cNvPr id="3" name="Content Placeholder 2">
            <a:extLst>
              <a:ext uri="{FF2B5EF4-FFF2-40B4-BE49-F238E27FC236}">
                <a16:creationId xmlns:a16="http://schemas.microsoft.com/office/drawing/2014/main" id="{C0BD56F4-062F-7F35-54F3-01F909729122}"/>
              </a:ext>
            </a:extLst>
          </p:cNvPr>
          <p:cNvSpPr>
            <a:spLocks noGrp="1"/>
          </p:cNvSpPr>
          <p:nvPr>
            <p:ph idx="1"/>
          </p:nvPr>
        </p:nvSpPr>
        <p:spPr>
          <a:xfrm>
            <a:off x="1213895" y="2471979"/>
            <a:ext cx="4685819" cy="2279427"/>
          </a:xfrm>
        </p:spPr>
        <p:txBody>
          <a:bodyPr>
            <a:normAutofit/>
          </a:bodyPr>
          <a:lstStyle/>
          <a:p>
            <a:pPr marL="0" indent="0">
              <a:buNone/>
            </a:pPr>
            <a:r>
              <a:rPr lang="en-US" sz="2800" b="1" dirty="0"/>
              <a:t>1. Values-focused</a:t>
            </a:r>
          </a:p>
          <a:p>
            <a:r>
              <a:rPr lang="en-US" dirty="0"/>
              <a:t>Objectives are discussed first</a:t>
            </a:r>
          </a:p>
          <a:p>
            <a:r>
              <a:rPr lang="en-US" sz="2800" dirty="0"/>
              <a:t>Contrasts with alternative-focused methods</a:t>
            </a:r>
          </a:p>
          <a:p>
            <a:pPr marL="0" indent="0">
              <a:buNone/>
            </a:pPr>
            <a:endParaRPr lang="en-US" sz="2800" dirty="0"/>
          </a:p>
        </p:txBody>
      </p:sp>
      <p:pic>
        <p:nvPicPr>
          <p:cNvPr id="5" name="Graphic 4" descr="Comment Heart with solid fill">
            <a:extLst>
              <a:ext uri="{FF2B5EF4-FFF2-40B4-BE49-F238E27FC236}">
                <a16:creationId xmlns:a16="http://schemas.microsoft.com/office/drawing/2014/main" id="{44E44585-276C-6D7A-4EDE-52D9B601D8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1668" y="2014779"/>
            <a:ext cx="914400" cy="914400"/>
          </a:xfrm>
          <a:prstGeom prst="rect">
            <a:avLst/>
          </a:prstGeom>
        </p:spPr>
      </p:pic>
      <p:sp>
        <p:nvSpPr>
          <p:cNvPr id="6" name="Content Placeholder 2">
            <a:extLst>
              <a:ext uri="{FF2B5EF4-FFF2-40B4-BE49-F238E27FC236}">
                <a16:creationId xmlns:a16="http://schemas.microsoft.com/office/drawing/2014/main" id="{D7D04C84-516D-1AFD-2FDE-968234C04853}"/>
              </a:ext>
            </a:extLst>
          </p:cNvPr>
          <p:cNvSpPr txBox="1">
            <a:spLocks/>
          </p:cNvSpPr>
          <p:nvPr/>
        </p:nvSpPr>
        <p:spPr>
          <a:xfrm>
            <a:off x="6980979" y="2471979"/>
            <a:ext cx="4685819" cy="309544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b="1"/>
              <a:t>2. Problem decomposition</a:t>
            </a:r>
          </a:p>
          <a:p>
            <a:r>
              <a:rPr lang="en-US" sz="3300"/>
              <a:t>Break problem into components, separating science from values</a:t>
            </a:r>
          </a:p>
          <a:p>
            <a:r>
              <a:rPr lang="en-US" sz="3300"/>
              <a:t>Complete relevant analysis</a:t>
            </a:r>
          </a:p>
          <a:p>
            <a:r>
              <a:rPr lang="en-US" sz="3300"/>
              <a:t>Recompose the parts to make a decision</a:t>
            </a:r>
          </a:p>
          <a:p>
            <a:r>
              <a:rPr lang="en-US" sz="3300" err="1"/>
              <a:t>PrOACT</a:t>
            </a:r>
            <a:r>
              <a:rPr lang="en-US" sz="3300"/>
              <a:t> </a:t>
            </a:r>
          </a:p>
          <a:p>
            <a:pPr marL="0" indent="0">
              <a:buFont typeface="Arial" panose="020B0604020202020204" pitchFamily="34" charset="0"/>
              <a:buNone/>
            </a:pPr>
            <a:endParaRPr lang="en-US"/>
          </a:p>
        </p:txBody>
      </p:sp>
      <p:pic>
        <p:nvPicPr>
          <p:cNvPr id="9" name="Graphic 8" descr="Puzzle pieces with solid fill">
            <a:extLst>
              <a:ext uri="{FF2B5EF4-FFF2-40B4-BE49-F238E27FC236}">
                <a16:creationId xmlns:a16="http://schemas.microsoft.com/office/drawing/2014/main" id="{07E43292-BFE7-6781-351D-ACF00E2A08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08203" y="2014779"/>
            <a:ext cx="914400" cy="914400"/>
          </a:xfrm>
          <a:prstGeom prst="rect">
            <a:avLst/>
          </a:prstGeom>
        </p:spPr>
      </p:pic>
      <p:sp>
        <p:nvSpPr>
          <p:cNvPr id="7" name="TextBox 6">
            <a:extLst>
              <a:ext uri="{FF2B5EF4-FFF2-40B4-BE49-F238E27FC236}">
                <a16:creationId xmlns:a16="http://schemas.microsoft.com/office/drawing/2014/main" id="{AA535AC2-F684-35C3-7C5C-6A562902C3CB}"/>
              </a:ext>
            </a:extLst>
          </p:cNvPr>
          <p:cNvSpPr txBox="1"/>
          <p:nvPr/>
        </p:nvSpPr>
        <p:spPr>
          <a:xfrm>
            <a:off x="1524" y="6596390"/>
            <a:ext cx="6094476" cy="261610"/>
          </a:xfrm>
          <a:prstGeom prst="rect">
            <a:avLst/>
          </a:prstGeom>
          <a:noFill/>
        </p:spPr>
        <p:txBody>
          <a:bodyPr wrap="square">
            <a:spAutoFit/>
          </a:bodyPr>
          <a:lstStyle/>
          <a:p>
            <a:r>
              <a:rPr lang="en-US" sz="1100" dirty="0"/>
              <a:t>Developed by Michael C. Runge</a:t>
            </a:r>
          </a:p>
        </p:txBody>
      </p:sp>
    </p:spTree>
    <p:extLst>
      <p:ext uri="{BB962C8B-B14F-4D97-AF65-F5344CB8AC3E}">
        <p14:creationId xmlns:p14="http://schemas.microsoft.com/office/powerpoint/2010/main" val="230589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A804D-4048-F43D-2864-4A835B4C282F}"/>
              </a:ext>
            </a:extLst>
          </p:cNvPr>
          <p:cNvSpPr>
            <a:spLocks noGrp="1"/>
          </p:cNvSpPr>
          <p:nvPr>
            <p:ph type="title"/>
          </p:nvPr>
        </p:nvSpPr>
        <p:spPr>
          <a:xfrm>
            <a:off x="490960" y="73041"/>
            <a:ext cx="10515600" cy="1325563"/>
          </a:xfrm>
        </p:spPr>
        <p:txBody>
          <a:bodyPr/>
          <a:lstStyle/>
          <a:p>
            <a:r>
              <a:rPr lang="en-US" err="1"/>
              <a:t>PrOACT</a:t>
            </a:r>
            <a:endParaRPr lang="en-US"/>
          </a:p>
        </p:txBody>
      </p:sp>
      <p:pic>
        <p:nvPicPr>
          <p:cNvPr id="4" name="Picture 3">
            <a:extLst>
              <a:ext uri="{FF2B5EF4-FFF2-40B4-BE49-F238E27FC236}">
                <a16:creationId xmlns:a16="http://schemas.microsoft.com/office/drawing/2014/main" id="{EE6B920A-97AD-D1CC-06A8-66B906E63EE5}"/>
              </a:ext>
            </a:extLst>
          </p:cNvPr>
          <p:cNvPicPr>
            <a:picLocks noChangeAspect="1"/>
          </p:cNvPicPr>
          <p:nvPr/>
        </p:nvPicPr>
        <p:blipFill>
          <a:blip r:embed="rId3"/>
          <a:srcRect r="2570"/>
          <a:stretch/>
        </p:blipFill>
        <p:spPr>
          <a:xfrm>
            <a:off x="4377233" y="512132"/>
            <a:ext cx="7744355" cy="5576152"/>
          </a:xfrm>
          <a:prstGeom prst="rect">
            <a:avLst/>
          </a:prstGeom>
        </p:spPr>
      </p:pic>
      <p:sp>
        <p:nvSpPr>
          <p:cNvPr id="11" name="TextBox 10">
            <a:extLst>
              <a:ext uri="{FF2B5EF4-FFF2-40B4-BE49-F238E27FC236}">
                <a16:creationId xmlns:a16="http://schemas.microsoft.com/office/drawing/2014/main" id="{0BA63D41-1B4B-62C9-2CB9-C3F0054EA9F2}"/>
              </a:ext>
            </a:extLst>
          </p:cNvPr>
          <p:cNvSpPr txBox="1"/>
          <p:nvPr/>
        </p:nvSpPr>
        <p:spPr>
          <a:xfrm>
            <a:off x="308805" y="1179433"/>
            <a:ext cx="4840692" cy="2451953"/>
          </a:xfrm>
          <a:prstGeom prst="rect">
            <a:avLst/>
          </a:prstGeom>
          <a:noFill/>
        </p:spPr>
        <p:txBody>
          <a:bodyPr wrap="square" lIns="91440" tIns="45720" rIns="91440" bIns="45720" anchor="t">
            <a:spAutoFit/>
          </a:bodyPr>
          <a:lstStyle/>
          <a:p>
            <a:pPr marL="457200" lvl="0" indent="-342900" algn="l" rtl="0">
              <a:lnSpc>
                <a:spcPct val="100000"/>
              </a:lnSpc>
              <a:spcBef>
                <a:spcPts val="360"/>
              </a:spcBef>
              <a:spcAft>
                <a:spcPts val="0"/>
              </a:spcAft>
              <a:buClr>
                <a:schemeClr val="dk1"/>
              </a:buClr>
              <a:buSzPct val="60810"/>
              <a:buChar char="•"/>
            </a:pPr>
            <a:r>
              <a:rPr lang="en-US" sz="2800" dirty="0"/>
              <a:t>Define the </a:t>
            </a:r>
            <a:r>
              <a:rPr lang="en-US" sz="2800" b="1" u="sng" dirty="0"/>
              <a:t>Pr</a:t>
            </a:r>
            <a:r>
              <a:rPr lang="en-US" sz="2800" b="1" dirty="0"/>
              <a:t>oblem</a:t>
            </a:r>
          </a:p>
          <a:p>
            <a:pPr marL="457200" lvl="0" indent="-342900" algn="l" rtl="0">
              <a:lnSpc>
                <a:spcPct val="100000"/>
              </a:lnSpc>
              <a:spcBef>
                <a:spcPts val="360"/>
              </a:spcBef>
              <a:spcAft>
                <a:spcPts val="0"/>
              </a:spcAft>
              <a:buClr>
                <a:schemeClr val="dk1"/>
              </a:buClr>
              <a:buSzPct val="60810"/>
              <a:buChar char="•"/>
            </a:pPr>
            <a:r>
              <a:rPr lang="en-US" sz="2800" dirty="0"/>
              <a:t>Determine the </a:t>
            </a:r>
            <a:r>
              <a:rPr lang="en-US" sz="2800" b="1" u="sng" dirty="0"/>
              <a:t>O</a:t>
            </a:r>
            <a:r>
              <a:rPr lang="en-US" sz="2800" b="1" dirty="0"/>
              <a:t>bjectives</a:t>
            </a:r>
          </a:p>
          <a:p>
            <a:pPr marL="457200" lvl="0" indent="-342900" algn="l" rtl="0">
              <a:lnSpc>
                <a:spcPct val="100000"/>
              </a:lnSpc>
              <a:spcBef>
                <a:spcPts val="360"/>
              </a:spcBef>
              <a:spcAft>
                <a:spcPts val="0"/>
              </a:spcAft>
              <a:buClr>
                <a:schemeClr val="dk1"/>
              </a:buClr>
              <a:buSzPct val="60810"/>
              <a:buChar char="•"/>
            </a:pPr>
            <a:r>
              <a:rPr lang="en-US" sz="2800" dirty="0"/>
              <a:t>Identify </a:t>
            </a:r>
            <a:r>
              <a:rPr lang="en-US" sz="2800" b="1" u="sng" dirty="0"/>
              <a:t>A</a:t>
            </a:r>
            <a:r>
              <a:rPr lang="en-US" sz="2800" b="1" dirty="0"/>
              <a:t>lternatives</a:t>
            </a:r>
          </a:p>
          <a:p>
            <a:pPr marL="457200" lvl="0" indent="-342900" algn="l" rtl="0">
              <a:lnSpc>
                <a:spcPct val="100000"/>
              </a:lnSpc>
              <a:spcBef>
                <a:spcPts val="360"/>
              </a:spcBef>
              <a:spcAft>
                <a:spcPts val="0"/>
              </a:spcAft>
              <a:buClr>
                <a:schemeClr val="dk1"/>
              </a:buClr>
              <a:buSzPct val="60810"/>
              <a:buChar char="•"/>
            </a:pPr>
            <a:r>
              <a:rPr lang="en-US" sz="2800" dirty="0"/>
              <a:t>Forecast the </a:t>
            </a:r>
            <a:r>
              <a:rPr lang="en-US" sz="2800" b="1" u="sng" dirty="0"/>
              <a:t>C</a:t>
            </a:r>
            <a:r>
              <a:rPr lang="en-US" sz="2800" b="1" dirty="0"/>
              <a:t>onsequences</a:t>
            </a:r>
          </a:p>
          <a:p>
            <a:pPr marL="457200" lvl="0" indent="-342900" algn="l" rtl="0">
              <a:lnSpc>
                <a:spcPct val="100000"/>
              </a:lnSpc>
              <a:spcBef>
                <a:spcPts val="360"/>
              </a:spcBef>
              <a:spcAft>
                <a:spcPts val="0"/>
              </a:spcAft>
              <a:buClr>
                <a:schemeClr val="dk1"/>
              </a:buClr>
              <a:buSzPct val="60810"/>
              <a:buChar char="•"/>
            </a:pPr>
            <a:r>
              <a:rPr lang="en-US" sz="2800" dirty="0"/>
              <a:t>Evaluate the </a:t>
            </a:r>
            <a:r>
              <a:rPr lang="en-US" sz="2800" b="1" u="sng" dirty="0"/>
              <a:t>T</a:t>
            </a:r>
            <a:r>
              <a:rPr lang="en-US" sz="2800" b="1" dirty="0"/>
              <a:t>rade-offs</a:t>
            </a:r>
            <a:endParaRPr lang="en-US" sz="2800" b="1" dirty="0">
              <a:ea typeface="Calibri"/>
              <a:cs typeface="Calibri"/>
            </a:endParaRPr>
          </a:p>
        </p:txBody>
      </p:sp>
      <p:sp>
        <p:nvSpPr>
          <p:cNvPr id="3" name="TextBox 2">
            <a:extLst>
              <a:ext uri="{FF2B5EF4-FFF2-40B4-BE49-F238E27FC236}">
                <a16:creationId xmlns:a16="http://schemas.microsoft.com/office/drawing/2014/main" id="{A856283C-37FC-D07D-A802-56A8E8429C0D}"/>
              </a:ext>
            </a:extLst>
          </p:cNvPr>
          <p:cNvSpPr txBox="1"/>
          <p:nvPr/>
        </p:nvSpPr>
        <p:spPr>
          <a:xfrm>
            <a:off x="489311" y="3842961"/>
            <a:ext cx="4731026" cy="23698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14300"/>
            <a:r>
              <a:rPr lang="en-US" sz="3200">
                <a:cs typeface="Arial"/>
              </a:rPr>
              <a:t>Additional steps​</a:t>
            </a:r>
            <a:endParaRPr lang="en-US" sz="3200">
              <a:ea typeface="Calibri"/>
              <a:cs typeface="Arial"/>
            </a:endParaRPr>
          </a:p>
          <a:p>
            <a:pPr marL="285750" indent="-171450">
              <a:buFont typeface="Arial"/>
              <a:buChar char="•"/>
            </a:pPr>
            <a:r>
              <a:rPr lang="en-US" sz="2800">
                <a:cs typeface="Arial"/>
              </a:rPr>
              <a:t>Return to previous stages​</a:t>
            </a:r>
            <a:endParaRPr lang="en-US" sz="2800">
              <a:ea typeface="Calibri"/>
              <a:cs typeface="Arial"/>
            </a:endParaRPr>
          </a:p>
          <a:p>
            <a:pPr marL="285750" indent="-171450">
              <a:buFont typeface="Arial"/>
              <a:buChar char="•"/>
            </a:pPr>
            <a:r>
              <a:rPr lang="en-US" sz="2800">
                <a:cs typeface="Arial"/>
              </a:rPr>
              <a:t>Sensitivity analysis​</a:t>
            </a:r>
            <a:endParaRPr lang="en-US" sz="2800">
              <a:ea typeface="Calibri"/>
              <a:cs typeface="Arial"/>
            </a:endParaRPr>
          </a:p>
          <a:p>
            <a:pPr marL="285750" indent="-171450">
              <a:buFont typeface="Arial"/>
              <a:buChar char="•"/>
            </a:pPr>
            <a:r>
              <a:rPr lang="en-US" sz="2800">
                <a:cs typeface="Arial"/>
              </a:rPr>
              <a:t>Make the decision and monitor the outcome</a:t>
            </a:r>
            <a:r>
              <a:rPr lang="en-US" sz="1200">
                <a:cs typeface="Arial"/>
              </a:rPr>
              <a:t>​</a:t>
            </a:r>
            <a:endParaRPr lang="en-US" sz="1200">
              <a:ea typeface="Calibri"/>
              <a:cs typeface="Arial"/>
            </a:endParaRPr>
          </a:p>
        </p:txBody>
      </p:sp>
      <p:sp>
        <p:nvSpPr>
          <p:cNvPr id="6" name="TextBox 5">
            <a:extLst>
              <a:ext uri="{FF2B5EF4-FFF2-40B4-BE49-F238E27FC236}">
                <a16:creationId xmlns:a16="http://schemas.microsoft.com/office/drawing/2014/main" id="{DD88E439-4370-99E6-DC60-5338D48E9BC8}"/>
              </a:ext>
            </a:extLst>
          </p:cNvPr>
          <p:cNvSpPr txBox="1"/>
          <p:nvPr/>
        </p:nvSpPr>
        <p:spPr>
          <a:xfrm>
            <a:off x="1524" y="6596390"/>
            <a:ext cx="6094476" cy="261610"/>
          </a:xfrm>
          <a:prstGeom prst="rect">
            <a:avLst/>
          </a:prstGeom>
          <a:noFill/>
        </p:spPr>
        <p:txBody>
          <a:bodyPr wrap="square">
            <a:spAutoFit/>
          </a:bodyPr>
          <a:lstStyle/>
          <a:p>
            <a:r>
              <a:rPr lang="en-US" sz="1100" dirty="0"/>
              <a:t>Developed by Michael C. Runge</a:t>
            </a:r>
          </a:p>
        </p:txBody>
      </p:sp>
    </p:spTree>
    <p:extLst>
      <p:ext uri="{BB962C8B-B14F-4D97-AF65-F5344CB8AC3E}">
        <p14:creationId xmlns:p14="http://schemas.microsoft.com/office/powerpoint/2010/main" val="332773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643E3-0D0D-17C9-576A-FB782FB4CA1E}"/>
              </a:ext>
            </a:extLst>
          </p:cNvPr>
          <p:cNvSpPr>
            <a:spLocks noGrp="1"/>
          </p:cNvSpPr>
          <p:nvPr>
            <p:ph type="title"/>
          </p:nvPr>
        </p:nvSpPr>
        <p:spPr>
          <a:xfrm>
            <a:off x="838200" y="365126"/>
            <a:ext cx="10515600" cy="923848"/>
          </a:xfrm>
        </p:spPr>
        <p:txBody>
          <a:bodyPr/>
          <a:lstStyle/>
          <a:p>
            <a:r>
              <a:rPr lang="en-US" dirty="0"/>
              <a:t>When is SDM appropriate?</a:t>
            </a:r>
          </a:p>
        </p:txBody>
      </p:sp>
      <p:sp>
        <p:nvSpPr>
          <p:cNvPr id="3" name="Content Placeholder 2">
            <a:extLst>
              <a:ext uri="{FF2B5EF4-FFF2-40B4-BE49-F238E27FC236}">
                <a16:creationId xmlns:a16="http://schemas.microsoft.com/office/drawing/2014/main" id="{297A1C19-830B-8DF7-B581-7C2275B097F6}"/>
              </a:ext>
            </a:extLst>
          </p:cNvPr>
          <p:cNvSpPr>
            <a:spLocks noGrp="1"/>
          </p:cNvSpPr>
          <p:nvPr>
            <p:ph idx="1"/>
          </p:nvPr>
        </p:nvSpPr>
        <p:spPr>
          <a:xfrm>
            <a:off x="1034969" y="1491529"/>
            <a:ext cx="5479497" cy="4898254"/>
          </a:xfrm>
        </p:spPr>
        <p:txBody>
          <a:bodyPr>
            <a:normAutofit/>
          </a:bodyPr>
          <a:lstStyle/>
          <a:p>
            <a:r>
              <a:rPr lang="en-US" sz="3200" dirty="0"/>
              <a:t>For decisions involving a single decision-making body </a:t>
            </a:r>
          </a:p>
          <a:p>
            <a:pPr lvl="1"/>
            <a:r>
              <a:rPr lang="en-US" sz="2800" dirty="0"/>
              <a:t>But there can be multiple “stakeholders” or interest groups</a:t>
            </a:r>
          </a:p>
          <a:p>
            <a:r>
              <a:rPr lang="en-US" sz="3200" dirty="0"/>
              <a:t>When there is a desire to have transparency and legacy in the decision-making process</a:t>
            </a:r>
          </a:p>
          <a:p>
            <a:endParaRPr lang="en-US" sz="2400" dirty="0"/>
          </a:p>
        </p:txBody>
      </p:sp>
      <p:sp>
        <p:nvSpPr>
          <p:cNvPr id="8" name="TextBox 7">
            <a:extLst>
              <a:ext uri="{FF2B5EF4-FFF2-40B4-BE49-F238E27FC236}">
                <a16:creationId xmlns:a16="http://schemas.microsoft.com/office/drawing/2014/main" id="{B5033DBD-300B-E4AC-A10C-403B7AEB9784}"/>
              </a:ext>
            </a:extLst>
          </p:cNvPr>
          <p:cNvSpPr txBox="1"/>
          <p:nvPr/>
        </p:nvSpPr>
        <p:spPr>
          <a:xfrm>
            <a:off x="1524" y="6596390"/>
            <a:ext cx="6094476" cy="261610"/>
          </a:xfrm>
          <a:prstGeom prst="rect">
            <a:avLst/>
          </a:prstGeom>
          <a:noFill/>
        </p:spPr>
        <p:txBody>
          <a:bodyPr wrap="square">
            <a:spAutoFit/>
          </a:bodyPr>
          <a:lstStyle/>
          <a:p>
            <a:r>
              <a:rPr lang="en-US" sz="1100" dirty="0"/>
              <a:t>Developed by Michael C. Runge</a:t>
            </a:r>
          </a:p>
        </p:txBody>
      </p:sp>
      <p:pic>
        <p:nvPicPr>
          <p:cNvPr id="6" name="Google Shape;265;p38">
            <a:extLst>
              <a:ext uri="{FF2B5EF4-FFF2-40B4-BE49-F238E27FC236}">
                <a16:creationId xmlns:a16="http://schemas.microsoft.com/office/drawing/2014/main" id="{2F54C09F-AF60-887D-A487-C602BF10770E}"/>
              </a:ext>
            </a:extLst>
          </p:cNvPr>
          <p:cNvPicPr preferRelativeResize="0"/>
          <p:nvPr/>
        </p:nvPicPr>
        <p:blipFill rotWithShape="1">
          <a:blip r:embed="rId3">
            <a:alphaModFix/>
          </a:blip>
          <a:srcRect/>
          <a:stretch/>
        </p:blipFill>
        <p:spPr>
          <a:xfrm>
            <a:off x="6328051" y="1167788"/>
            <a:ext cx="5479497" cy="3080261"/>
          </a:xfrm>
          <a:prstGeom prst="rect">
            <a:avLst/>
          </a:prstGeom>
          <a:noFill/>
          <a:ln>
            <a:noFill/>
          </a:ln>
        </p:spPr>
      </p:pic>
      <p:sp>
        <p:nvSpPr>
          <p:cNvPr id="7" name="Google Shape;266;p38">
            <a:extLst>
              <a:ext uri="{FF2B5EF4-FFF2-40B4-BE49-F238E27FC236}">
                <a16:creationId xmlns:a16="http://schemas.microsoft.com/office/drawing/2014/main" id="{3BBCBD34-D819-6431-FE25-B0CC11BF743D}"/>
              </a:ext>
            </a:extLst>
          </p:cNvPr>
          <p:cNvSpPr txBox="1">
            <a:spLocks/>
          </p:cNvSpPr>
          <p:nvPr/>
        </p:nvSpPr>
        <p:spPr>
          <a:xfrm>
            <a:off x="9684744" y="4122308"/>
            <a:ext cx="2286000" cy="328296"/>
          </a:xfrm>
          <a:prstGeom prst="rect">
            <a:avLst/>
          </a:prstGeom>
          <a:noFill/>
          <a:ln>
            <a:noFill/>
          </a:ln>
        </p:spPr>
        <p:txBody>
          <a:bodyPr spcFirstLastPara="1" vert="horz" wrap="square" lIns="91425" tIns="45700" rIns="91425" bIns="45700" rtlCol="0" anchor="t" anchorCtr="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360"/>
              </a:spcBef>
              <a:buSzPct val="138996"/>
              <a:buFont typeface="Arial" panose="020B0604020202020204" pitchFamily="34" charset="0"/>
              <a:buNone/>
            </a:pPr>
            <a:r>
              <a:rPr lang="en-US" sz="1400" dirty="0"/>
              <a:t>(From Runge et al. 2013)</a:t>
            </a:r>
            <a:endParaRPr lang="en-US" dirty="0"/>
          </a:p>
        </p:txBody>
      </p:sp>
    </p:spTree>
    <p:extLst>
      <p:ext uri="{BB962C8B-B14F-4D97-AF65-F5344CB8AC3E}">
        <p14:creationId xmlns:p14="http://schemas.microsoft.com/office/powerpoint/2010/main" val="2891040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9D43B5-84FC-3B0F-2297-198762F7DE4F}"/>
            </a:ext>
          </a:extLst>
        </p:cNvPr>
        <p:cNvGrpSpPr/>
        <p:nvPr/>
      </p:nvGrpSpPr>
      <p:grpSpPr>
        <a:xfrm>
          <a:off x="0" y="0"/>
          <a:ext cx="0" cy="0"/>
          <a:chOff x="0" y="0"/>
          <a:chExt cx="0" cy="0"/>
        </a:xfrm>
      </p:grpSpPr>
      <p:pic>
        <p:nvPicPr>
          <p:cNvPr id="4" name="Google Shape;265;p38">
            <a:extLst>
              <a:ext uri="{FF2B5EF4-FFF2-40B4-BE49-F238E27FC236}">
                <a16:creationId xmlns:a16="http://schemas.microsoft.com/office/drawing/2014/main" id="{3814029A-454A-0D91-4D65-6B780670B732}"/>
              </a:ext>
            </a:extLst>
          </p:cNvPr>
          <p:cNvPicPr preferRelativeResize="0"/>
          <p:nvPr/>
        </p:nvPicPr>
        <p:blipFill rotWithShape="1">
          <a:blip r:embed="rId3">
            <a:alphaModFix/>
          </a:blip>
          <a:srcRect/>
          <a:stretch/>
        </p:blipFill>
        <p:spPr>
          <a:xfrm>
            <a:off x="6328051" y="1167788"/>
            <a:ext cx="5479497" cy="3080261"/>
          </a:xfrm>
          <a:prstGeom prst="rect">
            <a:avLst/>
          </a:prstGeom>
          <a:noFill/>
          <a:ln>
            <a:noFill/>
          </a:ln>
        </p:spPr>
      </p:pic>
      <p:sp>
        <p:nvSpPr>
          <p:cNvPr id="2" name="Title 1">
            <a:extLst>
              <a:ext uri="{FF2B5EF4-FFF2-40B4-BE49-F238E27FC236}">
                <a16:creationId xmlns:a16="http://schemas.microsoft.com/office/drawing/2014/main" id="{3B207CC6-2500-989A-553C-A73FDAD8A3AC}"/>
              </a:ext>
            </a:extLst>
          </p:cNvPr>
          <p:cNvSpPr>
            <a:spLocks noGrp="1"/>
          </p:cNvSpPr>
          <p:nvPr>
            <p:ph type="title"/>
          </p:nvPr>
        </p:nvSpPr>
        <p:spPr>
          <a:xfrm>
            <a:off x="838200" y="365126"/>
            <a:ext cx="10515600" cy="923848"/>
          </a:xfrm>
        </p:spPr>
        <p:txBody>
          <a:bodyPr/>
          <a:lstStyle/>
          <a:p>
            <a:r>
              <a:rPr lang="en-US" dirty="0"/>
              <a:t>When is SDM </a:t>
            </a:r>
            <a:r>
              <a:rPr lang="en-US" b="1" dirty="0"/>
              <a:t>NOT</a:t>
            </a:r>
            <a:r>
              <a:rPr lang="en-US" dirty="0"/>
              <a:t> appropriate?</a:t>
            </a:r>
          </a:p>
        </p:txBody>
      </p:sp>
      <p:sp>
        <p:nvSpPr>
          <p:cNvPr id="3" name="Content Placeholder 2">
            <a:extLst>
              <a:ext uri="{FF2B5EF4-FFF2-40B4-BE49-F238E27FC236}">
                <a16:creationId xmlns:a16="http://schemas.microsoft.com/office/drawing/2014/main" id="{A0FF32C1-9526-33E7-4968-03B73DF6C327}"/>
              </a:ext>
            </a:extLst>
          </p:cNvPr>
          <p:cNvSpPr>
            <a:spLocks noGrp="1"/>
          </p:cNvSpPr>
          <p:nvPr>
            <p:ph idx="1"/>
          </p:nvPr>
        </p:nvSpPr>
        <p:spPr>
          <a:xfrm>
            <a:off x="1023952" y="1288974"/>
            <a:ext cx="5479497" cy="4613994"/>
          </a:xfrm>
        </p:spPr>
        <p:txBody>
          <a:bodyPr>
            <a:normAutofit/>
          </a:bodyPr>
          <a:lstStyle/>
          <a:p>
            <a:r>
              <a:rPr lang="en-US" sz="3200" dirty="0"/>
              <a:t>When there are multiple, competing decision makers</a:t>
            </a:r>
          </a:p>
          <a:p>
            <a:r>
              <a:rPr lang="en-US" sz="3200" dirty="0"/>
              <a:t>When institutional buy-in is impossible</a:t>
            </a:r>
          </a:p>
          <a:p>
            <a:r>
              <a:rPr lang="en-US" sz="3200" dirty="0"/>
              <a:t>Should not be used to “prescribe” a decision</a:t>
            </a:r>
          </a:p>
          <a:p>
            <a:pPr lvl="1"/>
            <a:r>
              <a:rPr lang="en-US" sz="2800" dirty="0"/>
              <a:t>Rather SDM is used to aid/inform decision makers</a:t>
            </a:r>
          </a:p>
        </p:txBody>
      </p:sp>
      <p:sp>
        <p:nvSpPr>
          <p:cNvPr id="5" name="Google Shape;266;p38">
            <a:extLst>
              <a:ext uri="{FF2B5EF4-FFF2-40B4-BE49-F238E27FC236}">
                <a16:creationId xmlns:a16="http://schemas.microsoft.com/office/drawing/2014/main" id="{407A1A86-768E-998B-9F59-73E963F343E4}"/>
              </a:ext>
            </a:extLst>
          </p:cNvPr>
          <p:cNvSpPr txBox="1">
            <a:spLocks/>
          </p:cNvSpPr>
          <p:nvPr/>
        </p:nvSpPr>
        <p:spPr>
          <a:xfrm>
            <a:off x="9684744" y="4122308"/>
            <a:ext cx="2286000" cy="328296"/>
          </a:xfrm>
          <a:prstGeom prst="rect">
            <a:avLst/>
          </a:prstGeom>
          <a:noFill/>
          <a:ln>
            <a:noFill/>
          </a:ln>
        </p:spPr>
        <p:txBody>
          <a:bodyPr spcFirstLastPara="1" vert="horz" wrap="square" lIns="91425" tIns="45700" rIns="91425" bIns="45700" rtlCol="0" anchor="t" anchorCtr="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360"/>
              </a:spcBef>
              <a:buSzPct val="138996"/>
              <a:buFont typeface="Arial" panose="020B0604020202020204" pitchFamily="34" charset="0"/>
              <a:buNone/>
            </a:pPr>
            <a:r>
              <a:rPr lang="en-US" sz="1400" dirty="0"/>
              <a:t>(From Runge et al. 2013)</a:t>
            </a:r>
            <a:endParaRPr lang="en-US" dirty="0"/>
          </a:p>
        </p:txBody>
      </p:sp>
      <p:sp>
        <p:nvSpPr>
          <p:cNvPr id="8" name="TextBox 7">
            <a:extLst>
              <a:ext uri="{FF2B5EF4-FFF2-40B4-BE49-F238E27FC236}">
                <a16:creationId xmlns:a16="http://schemas.microsoft.com/office/drawing/2014/main" id="{4A0CC923-AD04-2A40-E68F-2980969A8DF0}"/>
              </a:ext>
            </a:extLst>
          </p:cNvPr>
          <p:cNvSpPr txBox="1"/>
          <p:nvPr/>
        </p:nvSpPr>
        <p:spPr>
          <a:xfrm>
            <a:off x="1524" y="6596390"/>
            <a:ext cx="6094476" cy="261610"/>
          </a:xfrm>
          <a:prstGeom prst="rect">
            <a:avLst/>
          </a:prstGeom>
          <a:noFill/>
        </p:spPr>
        <p:txBody>
          <a:bodyPr wrap="square">
            <a:spAutoFit/>
          </a:bodyPr>
          <a:lstStyle/>
          <a:p>
            <a:r>
              <a:rPr lang="en-US" sz="1100" dirty="0"/>
              <a:t>Developed by Michael C. Runge</a:t>
            </a:r>
          </a:p>
        </p:txBody>
      </p:sp>
    </p:spTree>
    <p:extLst>
      <p:ext uri="{BB962C8B-B14F-4D97-AF65-F5344CB8AC3E}">
        <p14:creationId xmlns:p14="http://schemas.microsoft.com/office/powerpoint/2010/main" val="353026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8D2DB-3547-7A99-0732-55EC3E6848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A06AB2-CD67-9AD8-DDDA-4EA1DF9BB3F9}"/>
              </a:ext>
            </a:extLst>
          </p:cNvPr>
          <p:cNvSpPr>
            <a:spLocks noGrp="1"/>
          </p:cNvSpPr>
          <p:nvPr>
            <p:ph type="title"/>
          </p:nvPr>
        </p:nvSpPr>
        <p:spPr/>
        <p:txBody>
          <a:bodyPr/>
          <a:lstStyle/>
          <a:p>
            <a:r>
              <a:rPr lang="en-US" dirty="0"/>
              <a:t>SDM usefulness: </a:t>
            </a:r>
          </a:p>
        </p:txBody>
      </p:sp>
      <p:sp>
        <p:nvSpPr>
          <p:cNvPr id="3" name="Content Placeholder 2">
            <a:extLst>
              <a:ext uri="{FF2B5EF4-FFF2-40B4-BE49-F238E27FC236}">
                <a16:creationId xmlns:a16="http://schemas.microsoft.com/office/drawing/2014/main" id="{AA71C428-437C-BE1C-01C2-88E6B9DF4424}"/>
              </a:ext>
            </a:extLst>
          </p:cNvPr>
          <p:cNvSpPr>
            <a:spLocks noGrp="1"/>
          </p:cNvSpPr>
          <p:nvPr>
            <p:ph idx="1"/>
          </p:nvPr>
        </p:nvSpPr>
        <p:spPr>
          <a:xfrm>
            <a:off x="838200" y="1469227"/>
            <a:ext cx="11157031" cy="4585886"/>
          </a:xfrm>
        </p:spPr>
        <p:txBody>
          <a:bodyPr>
            <a:normAutofit/>
          </a:bodyPr>
          <a:lstStyle/>
          <a:p>
            <a:r>
              <a:rPr lang="en-US" sz="3600" dirty="0"/>
              <a:t>SDM helps handle impediments including:</a:t>
            </a:r>
          </a:p>
          <a:p>
            <a:pPr lvl="1"/>
            <a:r>
              <a:rPr lang="en-US" sz="3200" dirty="0"/>
              <a:t>Hidden objectives </a:t>
            </a:r>
          </a:p>
          <a:p>
            <a:pPr lvl="2"/>
            <a:r>
              <a:rPr lang="en-US" sz="2800" dirty="0">
                <a:solidFill>
                  <a:schemeClr val="accent1"/>
                </a:solidFill>
              </a:rPr>
              <a:t>You don’t reveal what you want</a:t>
            </a:r>
          </a:p>
          <a:p>
            <a:pPr lvl="1"/>
            <a:r>
              <a:rPr lang="en-US" sz="3200" dirty="0"/>
              <a:t>Competing objectives</a:t>
            </a:r>
          </a:p>
          <a:p>
            <a:pPr lvl="2"/>
            <a:r>
              <a:rPr lang="en-US" sz="2800" dirty="0">
                <a:solidFill>
                  <a:schemeClr val="accent1"/>
                </a:solidFill>
              </a:rPr>
              <a:t>You have multiple things you care about</a:t>
            </a:r>
          </a:p>
          <a:p>
            <a:pPr lvl="1"/>
            <a:r>
              <a:rPr lang="en-US" sz="3200" dirty="0"/>
              <a:t>Complex alternatives</a:t>
            </a:r>
          </a:p>
          <a:p>
            <a:pPr lvl="2"/>
            <a:r>
              <a:rPr lang="en-US" sz="2800" dirty="0">
                <a:solidFill>
                  <a:schemeClr val="accent1"/>
                </a:solidFill>
              </a:rPr>
              <a:t>Your management actions are too confusing</a:t>
            </a:r>
          </a:p>
          <a:p>
            <a:pPr lvl="1"/>
            <a:r>
              <a:rPr lang="en-US" sz="3200" dirty="0"/>
              <a:t>Important uncertainties</a:t>
            </a:r>
          </a:p>
          <a:p>
            <a:pPr lvl="2"/>
            <a:r>
              <a:rPr lang="en-US" sz="2800" dirty="0">
                <a:solidFill>
                  <a:schemeClr val="accent1"/>
                </a:solidFill>
              </a:rPr>
              <a:t>There are biological, management, environmental uncertainties</a:t>
            </a:r>
          </a:p>
        </p:txBody>
      </p:sp>
      <p:sp>
        <p:nvSpPr>
          <p:cNvPr id="8" name="TextBox 7">
            <a:extLst>
              <a:ext uri="{FF2B5EF4-FFF2-40B4-BE49-F238E27FC236}">
                <a16:creationId xmlns:a16="http://schemas.microsoft.com/office/drawing/2014/main" id="{73305958-950B-BB1C-A623-C13850230B57}"/>
              </a:ext>
            </a:extLst>
          </p:cNvPr>
          <p:cNvSpPr txBox="1"/>
          <p:nvPr/>
        </p:nvSpPr>
        <p:spPr>
          <a:xfrm>
            <a:off x="0" y="6596390"/>
            <a:ext cx="6094476" cy="261610"/>
          </a:xfrm>
          <a:prstGeom prst="rect">
            <a:avLst/>
          </a:prstGeom>
          <a:noFill/>
        </p:spPr>
        <p:txBody>
          <a:bodyPr wrap="square">
            <a:spAutoFit/>
          </a:bodyPr>
          <a:lstStyle/>
          <a:p>
            <a:r>
              <a:rPr lang="en-US" sz="1100" dirty="0"/>
              <a:t>Developed by Michael C. Runge, Brielle Thompson</a:t>
            </a:r>
          </a:p>
        </p:txBody>
      </p:sp>
    </p:spTree>
    <p:extLst>
      <p:ext uri="{BB962C8B-B14F-4D97-AF65-F5344CB8AC3E}">
        <p14:creationId xmlns:p14="http://schemas.microsoft.com/office/powerpoint/2010/main" val="188379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98463-D043-366C-9E2E-88EAEAF2BBCB}"/>
              </a:ext>
            </a:extLst>
          </p:cNvPr>
          <p:cNvSpPr>
            <a:spLocks noGrp="1"/>
          </p:cNvSpPr>
          <p:nvPr>
            <p:ph type="title"/>
          </p:nvPr>
        </p:nvSpPr>
        <p:spPr>
          <a:xfrm>
            <a:off x="453338" y="88313"/>
            <a:ext cx="10515600" cy="1325563"/>
          </a:xfrm>
        </p:spPr>
        <p:txBody>
          <a:bodyPr/>
          <a:lstStyle/>
          <a:p>
            <a:r>
              <a:rPr lang="en-US"/>
              <a:t>SDM examples- natural resources</a:t>
            </a:r>
          </a:p>
        </p:txBody>
      </p:sp>
      <p:sp>
        <p:nvSpPr>
          <p:cNvPr id="3" name="Content Placeholder 2">
            <a:extLst>
              <a:ext uri="{FF2B5EF4-FFF2-40B4-BE49-F238E27FC236}">
                <a16:creationId xmlns:a16="http://schemas.microsoft.com/office/drawing/2014/main" id="{1E9FA1E0-1BA4-72E2-0876-47FCCE01086C}"/>
              </a:ext>
            </a:extLst>
          </p:cNvPr>
          <p:cNvSpPr>
            <a:spLocks noGrp="1"/>
          </p:cNvSpPr>
          <p:nvPr>
            <p:ph idx="1"/>
          </p:nvPr>
        </p:nvSpPr>
        <p:spPr>
          <a:xfrm>
            <a:off x="9034202" y="0"/>
            <a:ext cx="3157798" cy="327264"/>
          </a:xfrm>
        </p:spPr>
        <p:txBody>
          <a:bodyPr>
            <a:normAutofit/>
          </a:bodyPr>
          <a:lstStyle/>
          <a:p>
            <a:pPr marL="0" indent="0">
              <a:buNone/>
            </a:pPr>
            <a:r>
              <a:rPr lang="en-US" sz="1600" dirty="0"/>
              <a:t>Creative Commons Licenses photos</a:t>
            </a:r>
          </a:p>
        </p:txBody>
      </p:sp>
      <p:pic>
        <p:nvPicPr>
          <p:cNvPr id="8" name="Picture 7" descr="A group of white birds standing on the ground&#10;&#10;Description automatically generated">
            <a:extLst>
              <a:ext uri="{FF2B5EF4-FFF2-40B4-BE49-F238E27FC236}">
                <a16:creationId xmlns:a16="http://schemas.microsoft.com/office/drawing/2014/main" id="{A83BA3D3-117D-AEA5-0612-F6A57CEBAC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8383" y="1871463"/>
            <a:ext cx="3013278" cy="2005838"/>
          </a:xfrm>
          <a:prstGeom prst="rect">
            <a:avLst/>
          </a:prstGeom>
        </p:spPr>
      </p:pic>
      <p:sp>
        <p:nvSpPr>
          <p:cNvPr id="9" name="TextBox 8">
            <a:extLst>
              <a:ext uri="{FF2B5EF4-FFF2-40B4-BE49-F238E27FC236}">
                <a16:creationId xmlns:a16="http://schemas.microsoft.com/office/drawing/2014/main" id="{045F8491-E791-B065-2AA4-C9F6C2A86CB9}"/>
              </a:ext>
            </a:extLst>
          </p:cNvPr>
          <p:cNvSpPr txBox="1"/>
          <p:nvPr/>
        </p:nvSpPr>
        <p:spPr>
          <a:xfrm>
            <a:off x="3923820" y="1226781"/>
            <a:ext cx="3013277" cy="646331"/>
          </a:xfrm>
          <a:prstGeom prst="rect">
            <a:avLst/>
          </a:prstGeom>
          <a:noFill/>
        </p:spPr>
        <p:txBody>
          <a:bodyPr wrap="square" rtlCol="0">
            <a:spAutoFit/>
          </a:bodyPr>
          <a:lstStyle/>
          <a:p>
            <a:pPr algn="ctr"/>
            <a:r>
              <a:rPr lang="en-US" dirty="0"/>
              <a:t>Whooping crane management</a:t>
            </a:r>
          </a:p>
          <a:p>
            <a:pPr algn="ctr"/>
            <a:r>
              <a:rPr lang="en-US" dirty="0"/>
              <a:t>(Moore et al. 2008)</a:t>
            </a:r>
          </a:p>
        </p:txBody>
      </p:sp>
      <p:sp>
        <p:nvSpPr>
          <p:cNvPr id="12" name="TextBox 11">
            <a:extLst>
              <a:ext uri="{FF2B5EF4-FFF2-40B4-BE49-F238E27FC236}">
                <a16:creationId xmlns:a16="http://schemas.microsoft.com/office/drawing/2014/main" id="{59DDE7EF-E9A1-815E-CE9E-C9D33C45D964}"/>
              </a:ext>
            </a:extLst>
          </p:cNvPr>
          <p:cNvSpPr txBox="1"/>
          <p:nvPr/>
        </p:nvSpPr>
        <p:spPr>
          <a:xfrm>
            <a:off x="442235" y="1207250"/>
            <a:ext cx="3013278" cy="646331"/>
          </a:xfrm>
          <a:prstGeom prst="rect">
            <a:avLst/>
          </a:prstGeom>
          <a:noFill/>
        </p:spPr>
        <p:txBody>
          <a:bodyPr wrap="square" rtlCol="0">
            <a:spAutoFit/>
          </a:bodyPr>
          <a:lstStyle/>
          <a:p>
            <a:pPr algn="ctr"/>
            <a:r>
              <a:rPr lang="en-US" dirty="0"/>
              <a:t>Waterfowl harvests</a:t>
            </a:r>
          </a:p>
          <a:p>
            <a:pPr algn="ctr"/>
            <a:r>
              <a:rPr lang="en-US" dirty="0"/>
              <a:t>(Williams and Johnson 1995)</a:t>
            </a:r>
          </a:p>
        </p:txBody>
      </p:sp>
      <p:sp>
        <p:nvSpPr>
          <p:cNvPr id="14" name="TextBox 13">
            <a:extLst>
              <a:ext uri="{FF2B5EF4-FFF2-40B4-BE49-F238E27FC236}">
                <a16:creationId xmlns:a16="http://schemas.microsoft.com/office/drawing/2014/main" id="{37B68128-30FF-A32C-1886-7D17713BE1F8}"/>
              </a:ext>
            </a:extLst>
          </p:cNvPr>
          <p:cNvSpPr txBox="1"/>
          <p:nvPr/>
        </p:nvSpPr>
        <p:spPr>
          <a:xfrm>
            <a:off x="7478208" y="1226781"/>
            <a:ext cx="3490730" cy="646331"/>
          </a:xfrm>
          <a:prstGeom prst="rect">
            <a:avLst/>
          </a:prstGeom>
          <a:noFill/>
        </p:spPr>
        <p:txBody>
          <a:bodyPr wrap="square" rtlCol="0">
            <a:spAutoFit/>
          </a:bodyPr>
          <a:lstStyle/>
          <a:p>
            <a:pPr algn="ctr"/>
            <a:r>
              <a:rPr lang="en-US" dirty="0"/>
              <a:t>Bighorn Sheep disease mitigation</a:t>
            </a:r>
          </a:p>
          <a:p>
            <a:pPr algn="ctr"/>
            <a:r>
              <a:rPr lang="en-US" dirty="0"/>
              <a:t>(Sells et al. 2016)</a:t>
            </a:r>
          </a:p>
        </p:txBody>
      </p:sp>
      <p:pic>
        <p:nvPicPr>
          <p:cNvPr id="15" name="Picture 14">
            <a:extLst>
              <a:ext uri="{FF2B5EF4-FFF2-40B4-BE49-F238E27FC236}">
                <a16:creationId xmlns:a16="http://schemas.microsoft.com/office/drawing/2014/main" id="{BA26E2FF-461A-9B8B-63F9-DF312D6E6906}"/>
              </a:ext>
            </a:extLst>
          </p:cNvPr>
          <p:cNvPicPr>
            <a:picLocks noChangeAspect="1"/>
          </p:cNvPicPr>
          <p:nvPr/>
        </p:nvPicPr>
        <p:blipFill>
          <a:blip r:embed="rId4"/>
          <a:stretch>
            <a:fillRect/>
          </a:stretch>
        </p:blipFill>
        <p:spPr>
          <a:xfrm>
            <a:off x="7719664" y="1873112"/>
            <a:ext cx="3007818" cy="2005839"/>
          </a:xfrm>
          <a:prstGeom prst="rect">
            <a:avLst/>
          </a:prstGeom>
        </p:spPr>
      </p:pic>
      <p:sp>
        <p:nvSpPr>
          <p:cNvPr id="16" name="TextBox 15">
            <a:extLst>
              <a:ext uri="{FF2B5EF4-FFF2-40B4-BE49-F238E27FC236}">
                <a16:creationId xmlns:a16="http://schemas.microsoft.com/office/drawing/2014/main" id="{25146134-16DA-E08F-FD1A-1E327A61EE89}"/>
              </a:ext>
            </a:extLst>
          </p:cNvPr>
          <p:cNvSpPr txBox="1"/>
          <p:nvPr/>
        </p:nvSpPr>
        <p:spPr>
          <a:xfrm>
            <a:off x="715386" y="4060963"/>
            <a:ext cx="2466975" cy="646331"/>
          </a:xfrm>
          <a:prstGeom prst="rect">
            <a:avLst/>
          </a:prstGeom>
          <a:noFill/>
        </p:spPr>
        <p:txBody>
          <a:bodyPr wrap="square" rtlCol="0">
            <a:spAutoFit/>
          </a:bodyPr>
          <a:lstStyle/>
          <a:p>
            <a:pPr algn="ctr"/>
            <a:r>
              <a:rPr lang="en-US" dirty="0"/>
              <a:t>Bull trout reintroduction</a:t>
            </a:r>
          </a:p>
          <a:p>
            <a:pPr algn="ctr"/>
            <a:r>
              <a:rPr lang="en-US" dirty="0"/>
              <a:t>(</a:t>
            </a:r>
            <a:r>
              <a:rPr lang="en-US" dirty="0" err="1"/>
              <a:t>Brignon</a:t>
            </a:r>
            <a:r>
              <a:rPr lang="en-US" dirty="0"/>
              <a:t> et al. 2017)</a:t>
            </a:r>
          </a:p>
        </p:txBody>
      </p:sp>
      <p:pic>
        <p:nvPicPr>
          <p:cNvPr id="17" name="Picture 16">
            <a:extLst>
              <a:ext uri="{FF2B5EF4-FFF2-40B4-BE49-F238E27FC236}">
                <a16:creationId xmlns:a16="http://schemas.microsoft.com/office/drawing/2014/main" id="{48BD9524-D844-C76B-DF56-65C10D567EFF}"/>
              </a:ext>
            </a:extLst>
          </p:cNvPr>
          <p:cNvPicPr>
            <a:picLocks noChangeAspect="1"/>
          </p:cNvPicPr>
          <p:nvPr/>
        </p:nvPicPr>
        <p:blipFill>
          <a:blip r:embed="rId5"/>
          <a:stretch>
            <a:fillRect/>
          </a:stretch>
        </p:blipFill>
        <p:spPr>
          <a:xfrm>
            <a:off x="715386" y="4727917"/>
            <a:ext cx="2466975" cy="1847850"/>
          </a:xfrm>
          <a:prstGeom prst="rect">
            <a:avLst/>
          </a:prstGeom>
        </p:spPr>
      </p:pic>
      <p:sp>
        <p:nvSpPr>
          <p:cNvPr id="18" name="TextBox 17">
            <a:extLst>
              <a:ext uri="{FF2B5EF4-FFF2-40B4-BE49-F238E27FC236}">
                <a16:creationId xmlns:a16="http://schemas.microsoft.com/office/drawing/2014/main" id="{D33D52FA-9777-AABC-3CDA-6EBD221BBE8F}"/>
              </a:ext>
            </a:extLst>
          </p:cNvPr>
          <p:cNvSpPr txBox="1"/>
          <p:nvPr/>
        </p:nvSpPr>
        <p:spPr>
          <a:xfrm>
            <a:off x="3838936" y="4094217"/>
            <a:ext cx="3152172" cy="646331"/>
          </a:xfrm>
          <a:prstGeom prst="rect">
            <a:avLst/>
          </a:prstGeom>
          <a:noFill/>
        </p:spPr>
        <p:txBody>
          <a:bodyPr wrap="square" rtlCol="0">
            <a:spAutoFit/>
          </a:bodyPr>
          <a:lstStyle/>
          <a:p>
            <a:pPr algn="ctr"/>
            <a:r>
              <a:rPr lang="en-US" dirty="0" err="1"/>
              <a:t>Dreissenid</a:t>
            </a:r>
            <a:r>
              <a:rPr lang="en-US" dirty="0"/>
              <a:t> mussel management</a:t>
            </a:r>
          </a:p>
          <a:p>
            <a:pPr algn="ctr"/>
            <a:r>
              <a:rPr lang="en-US" dirty="0"/>
              <a:t>(Sepulveda et al. 2022)</a:t>
            </a:r>
          </a:p>
        </p:txBody>
      </p:sp>
      <p:pic>
        <p:nvPicPr>
          <p:cNvPr id="23" name="Picture 22">
            <a:extLst>
              <a:ext uri="{FF2B5EF4-FFF2-40B4-BE49-F238E27FC236}">
                <a16:creationId xmlns:a16="http://schemas.microsoft.com/office/drawing/2014/main" id="{43D07823-893B-0D17-49FE-44AEC7BC4064}"/>
              </a:ext>
            </a:extLst>
          </p:cNvPr>
          <p:cNvPicPr>
            <a:picLocks noChangeAspect="1"/>
          </p:cNvPicPr>
          <p:nvPr/>
        </p:nvPicPr>
        <p:blipFill>
          <a:blip r:embed="rId6"/>
          <a:stretch>
            <a:fillRect/>
          </a:stretch>
        </p:blipFill>
        <p:spPr>
          <a:xfrm>
            <a:off x="3923820" y="4889306"/>
            <a:ext cx="2743200" cy="1666875"/>
          </a:xfrm>
          <a:prstGeom prst="rect">
            <a:avLst/>
          </a:prstGeom>
        </p:spPr>
      </p:pic>
      <p:pic>
        <p:nvPicPr>
          <p:cNvPr id="4" name="Picture 3">
            <a:extLst>
              <a:ext uri="{FF2B5EF4-FFF2-40B4-BE49-F238E27FC236}">
                <a16:creationId xmlns:a16="http://schemas.microsoft.com/office/drawing/2014/main" id="{7D159AE7-F3DC-1B3A-CCAD-420E28AC752B}"/>
              </a:ext>
            </a:extLst>
          </p:cNvPr>
          <p:cNvPicPr>
            <a:picLocks noChangeAspect="1"/>
          </p:cNvPicPr>
          <p:nvPr/>
        </p:nvPicPr>
        <p:blipFill>
          <a:blip r:embed="rId7"/>
          <a:stretch>
            <a:fillRect/>
          </a:stretch>
        </p:blipFill>
        <p:spPr>
          <a:xfrm>
            <a:off x="545914" y="1947430"/>
            <a:ext cx="2805921" cy="1925835"/>
          </a:xfrm>
          <a:prstGeom prst="rect">
            <a:avLst/>
          </a:prstGeom>
        </p:spPr>
      </p:pic>
      <p:sp>
        <p:nvSpPr>
          <p:cNvPr id="6" name="TextBox 5">
            <a:extLst>
              <a:ext uri="{FF2B5EF4-FFF2-40B4-BE49-F238E27FC236}">
                <a16:creationId xmlns:a16="http://schemas.microsoft.com/office/drawing/2014/main" id="{87189200-9CAC-DDC8-A7D9-B453527E4CFC}"/>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pic>
        <p:nvPicPr>
          <p:cNvPr id="7" name="Picture 6">
            <a:extLst>
              <a:ext uri="{FF2B5EF4-FFF2-40B4-BE49-F238E27FC236}">
                <a16:creationId xmlns:a16="http://schemas.microsoft.com/office/drawing/2014/main" id="{62F15686-2DCB-84E0-E9F5-6C85F81E49BF}"/>
              </a:ext>
            </a:extLst>
          </p:cNvPr>
          <p:cNvPicPr>
            <a:picLocks noChangeAspect="1"/>
          </p:cNvPicPr>
          <p:nvPr/>
        </p:nvPicPr>
        <p:blipFill>
          <a:blip r:embed="rId8"/>
          <a:stretch>
            <a:fillRect/>
          </a:stretch>
        </p:blipFill>
        <p:spPr>
          <a:xfrm>
            <a:off x="7732567" y="4628766"/>
            <a:ext cx="2899326" cy="2174495"/>
          </a:xfrm>
          <a:prstGeom prst="rect">
            <a:avLst/>
          </a:prstGeom>
        </p:spPr>
      </p:pic>
      <p:sp>
        <p:nvSpPr>
          <p:cNvPr id="10" name="TextBox 9">
            <a:extLst>
              <a:ext uri="{FF2B5EF4-FFF2-40B4-BE49-F238E27FC236}">
                <a16:creationId xmlns:a16="http://schemas.microsoft.com/office/drawing/2014/main" id="{619D858B-0FA9-C2BD-C5E5-93E66FF85B37}"/>
              </a:ext>
            </a:extLst>
          </p:cNvPr>
          <p:cNvSpPr txBox="1"/>
          <p:nvPr/>
        </p:nvSpPr>
        <p:spPr>
          <a:xfrm>
            <a:off x="7218169" y="4060962"/>
            <a:ext cx="4010807" cy="646331"/>
          </a:xfrm>
          <a:prstGeom prst="rect">
            <a:avLst/>
          </a:prstGeom>
          <a:noFill/>
        </p:spPr>
        <p:txBody>
          <a:bodyPr wrap="square" rtlCol="0">
            <a:spAutoFit/>
          </a:bodyPr>
          <a:lstStyle/>
          <a:p>
            <a:pPr algn="ctr"/>
            <a:r>
              <a:rPr lang="en-US" dirty="0"/>
              <a:t>Prairie Pothole wetland management</a:t>
            </a:r>
          </a:p>
          <a:p>
            <a:pPr algn="ctr"/>
            <a:r>
              <a:rPr lang="en-US" dirty="0"/>
              <a:t>(Hunt et al. 2020)</a:t>
            </a:r>
          </a:p>
        </p:txBody>
      </p:sp>
    </p:spTree>
    <p:extLst>
      <p:ext uri="{BB962C8B-B14F-4D97-AF65-F5344CB8AC3E}">
        <p14:creationId xmlns:p14="http://schemas.microsoft.com/office/powerpoint/2010/main" val="1172051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4" grpId="0"/>
      <p:bldP spid="16" grpId="0"/>
      <p:bldP spid="18"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F0603-68D5-5611-713A-B5B50F4A3442}"/>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5837945C-6763-F405-D93A-9B5F1763C541}"/>
              </a:ext>
            </a:extLst>
          </p:cNvPr>
          <p:cNvSpPr>
            <a:spLocks noGrp="1"/>
          </p:cNvSpPr>
          <p:nvPr>
            <p:ph idx="1"/>
          </p:nvPr>
        </p:nvSpPr>
        <p:spPr>
          <a:xfrm>
            <a:off x="1133798" y="1495053"/>
            <a:ext cx="5313415" cy="3167666"/>
          </a:xfrm>
        </p:spPr>
        <p:txBody>
          <a:bodyPr vert="horz" lIns="91440" tIns="45720" rIns="91440" bIns="45720" rtlCol="0" anchor="t">
            <a:normAutofit fontScale="85000" lnSpcReduction="20000"/>
          </a:bodyPr>
          <a:lstStyle/>
          <a:p>
            <a:r>
              <a:rPr lang="en-US" b="1" dirty="0">
                <a:solidFill>
                  <a:schemeClr val="accent1"/>
                </a:solidFill>
                <a:ea typeface="Calibri"/>
                <a:cs typeface="Calibri"/>
              </a:rPr>
              <a:t>Website (for most materials)</a:t>
            </a:r>
          </a:p>
          <a:p>
            <a:pPr lvl="1"/>
            <a:r>
              <a:rPr lang="en-US" dirty="0">
                <a:solidFill>
                  <a:schemeClr val="accent1"/>
                </a:solidFill>
                <a:ea typeface="Calibri"/>
                <a:cs typeface="Calibri"/>
              </a:rPr>
              <a:t>This will be my permanent location for course material </a:t>
            </a:r>
          </a:p>
          <a:p>
            <a:pPr lvl="1"/>
            <a:r>
              <a:rPr lang="en-US" dirty="0">
                <a:solidFill>
                  <a:schemeClr val="accent1"/>
                </a:solidFill>
                <a:ea typeface="Calibri"/>
                <a:cs typeface="Calibri"/>
              </a:rPr>
              <a:t>Lectures and exercises will be posted on the website (not weekly readings)</a:t>
            </a:r>
          </a:p>
          <a:p>
            <a:endParaRPr lang="en-US" dirty="0">
              <a:solidFill>
                <a:schemeClr val="accent1"/>
              </a:solidFill>
              <a:ea typeface="Calibri"/>
              <a:cs typeface="Calibri"/>
            </a:endParaRPr>
          </a:p>
          <a:p>
            <a:r>
              <a:rPr lang="en-US" b="1" dirty="0">
                <a:solidFill>
                  <a:schemeClr val="accent6"/>
                </a:solidFill>
                <a:ea typeface="Calibri"/>
                <a:cs typeface="Calibri"/>
              </a:rPr>
              <a:t>Canvas (for grading)</a:t>
            </a:r>
          </a:p>
          <a:p>
            <a:pPr lvl="1"/>
            <a:r>
              <a:rPr lang="en-US" dirty="0">
                <a:solidFill>
                  <a:schemeClr val="accent6"/>
                </a:solidFill>
                <a:ea typeface="Calibri"/>
                <a:cs typeface="Calibri"/>
              </a:rPr>
              <a:t>Use email/canvas to ask group questions</a:t>
            </a:r>
          </a:p>
          <a:p>
            <a:pPr lvl="1"/>
            <a:r>
              <a:rPr lang="en-US" dirty="0">
                <a:solidFill>
                  <a:schemeClr val="accent6"/>
                </a:solidFill>
                <a:ea typeface="Calibri"/>
                <a:cs typeface="Calibri"/>
              </a:rPr>
              <a:t>Grades will be posted on canvas</a:t>
            </a:r>
          </a:p>
          <a:p>
            <a:pPr lvl="1"/>
            <a:r>
              <a:rPr lang="en-US" b="1" dirty="0">
                <a:solidFill>
                  <a:schemeClr val="accent6"/>
                </a:solidFill>
                <a:ea typeface="Calibri"/>
                <a:cs typeface="Calibri"/>
              </a:rPr>
              <a:t>Weeky readings will be posted on canvas (FILES folder)</a:t>
            </a:r>
          </a:p>
        </p:txBody>
      </p:sp>
      <p:sp>
        <p:nvSpPr>
          <p:cNvPr id="10" name="Content Placeholder 2">
            <a:extLst>
              <a:ext uri="{FF2B5EF4-FFF2-40B4-BE49-F238E27FC236}">
                <a16:creationId xmlns:a16="http://schemas.microsoft.com/office/drawing/2014/main" id="{9C21E0C2-BE78-96D6-DCF9-44037A9C8552}"/>
              </a:ext>
            </a:extLst>
          </p:cNvPr>
          <p:cNvSpPr txBox="1">
            <a:spLocks/>
          </p:cNvSpPr>
          <p:nvPr/>
        </p:nvSpPr>
        <p:spPr>
          <a:xfrm>
            <a:off x="1133798" y="4955050"/>
            <a:ext cx="6966249" cy="153782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ea typeface="Calibri"/>
                <a:cs typeface="Calibri"/>
              </a:rPr>
              <a:t>Timing:</a:t>
            </a:r>
          </a:p>
          <a:p>
            <a:r>
              <a:rPr lang="en-US" dirty="0">
                <a:ea typeface="Calibri"/>
                <a:cs typeface="Calibri"/>
              </a:rPr>
              <a:t>Weekly on Tuesdays until October 17</a:t>
            </a:r>
            <a:r>
              <a:rPr lang="en-US" baseline="30000" dirty="0">
                <a:ea typeface="Calibri"/>
                <a:cs typeface="Calibri"/>
              </a:rPr>
              <a:t>th</a:t>
            </a:r>
            <a:r>
              <a:rPr lang="en-US" dirty="0">
                <a:ea typeface="Calibri"/>
                <a:cs typeface="Calibri"/>
              </a:rPr>
              <a:t> </a:t>
            </a:r>
          </a:p>
          <a:p>
            <a:r>
              <a:rPr lang="en-US" dirty="0">
                <a:ea typeface="Calibri"/>
                <a:cs typeface="Calibri"/>
              </a:rPr>
              <a:t>2-4pm ABNR 210</a:t>
            </a:r>
          </a:p>
        </p:txBody>
      </p:sp>
      <p:pic>
        <p:nvPicPr>
          <p:cNvPr id="8" name="Picture 7">
            <a:extLst>
              <a:ext uri="{FF2B5EF4-FFF2-40B4-BE49-F238E27FC236}">
                <a16:creationId xmlns:a16="http://schemas.microsoft.com/office/drawing/2014/main" id="{438457FD-ABCA-77BC-0C5F-8D313AA75492}"/>
              </a:ext>
            </a:extLst>
          </p:cNvPr>
          <p:cNvPicPr>
            <a:picLocks noChangeAspect="1"/>
          </p:cNvPicPr>
          <p:nvPr/>
        </p:nvPicPr>
        <p:blipFill>
          <a:blip r:embed="rId3"/>
          <a:stretch>
            <a:fillRect/>
          </a:stretch>
        </p:blipFill>
        <p:spPr>
          <a:xfrm>
            <a:off x="6742811" y="576407"/>
            <a:ext cx="1837292" cy="1837292"/>
          </a:xfrm>
          <a:prstGeom prst="rect">
            <a:avLst/>
          </a:prstGeom>
          <a:ln w="76200">
            <a:solidFill>
              <a:srgbClr val="4472C4"/>
            </a:solidFill>
          </a:ln>
        </p:spPr>
      </p:pic>
      <p:pic>
        <p:nvPicPr>
          <p:cNvPr id="9" name="Picture 8">
            <a:extLst>
              <a:ext uri="{FF2B5EF4-FFF2-40B4-BE49-F238E27FC236}">
                <a16:creationId xmlns:a16="http://schemas.microsoft.com/office/drawing/2014/main" id="{3DAACE0A-6C32-9BEC-759C-D54EAE322015}"/>
              </a:ext>
            </a:extLst>
          </p:cNvPr>
          <p:cNvPicPr>
            <a:picLocks noChangeAspect="1"/>
          </p:cNvPicPr>
          <p:nvPr/>
        </p:nvPicPr>
        <p:blipFill>
          <a:blip r:embed="rId4"/>
          <a:stretch>
            <a:fillRect/>
          </a:stretch>
        </p:blipFill>
        <p:spPr>
          <a:xfrm>
            <a:off x="6742811" y="2971593"/>
            <a:ext cx="1837292" cy="1837292"/>
          </a:xfrm>
          <a:prstGeom prst="rect">
            <a:avLst/>
          </a:prstGeom>
          <a:ln w="76200">
            <a:solidFill>
              <a:schemeClr val="accent6"/>
            </a:solidFill>
          </a:ln>
        </p:spPr>
      </p:pic>
    </p:spTree>
    <p:extLst>
      <p:ext uri="{BB962C8B-B14F-4D97-AF65-F5344CB8AC3E}">
        <p14:creationId xmlns:p14="http://schemas.microsoft.com/office/powerpoint/2010/main" val="20034174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50738-579B-4F72-4F6B-867A3953C3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26920C-F25D-BBEF-E15A-B88754202C8F}"/>
              </a:ext>
            </a:extLst>
          </p:cNvPr>
          <p:cNvSpPr>
            <a:spLocks noGrp="1"/>
          </p:cNvSpPr>
          <p:nvPr>
            <p:ph type="title"/>
          </p:nvPr>
        </p:nvSpPr>
        <p:spPr>
          <a:xfrm>
            <a:off x="97501" y="71543"/>
            <a:ext cx="10515600" cy="893319"/>
          </a:xfrm>
        </p:spPr>
        <p:txBody>
          <a:bodyPr/>
          <a:lstStyle/>
          <a:p>
            <a:r>
              <a:rPr lang="en-US" dirty="0"/>
              <a:t>SDM – who uses it?</a:t>
            </a:r>
          </a:p>
        </p:txBody>
      </p:sp>
      <p:sp>
        <p:nvSpPr>
          <p:cNvPr id="3" name="Content Placeholder 2">
            <a:extLst>
              <a:ext uri="{FF2B5EF4-FFF2-40B4-BE49-F238E27FC236}">
                <a16:creationId xmlns:a16="http://schemas.microsoft.com/office/drawing/2014/main" id="{8A7AC23C-B668-7FFD-865A-3F5AB62DEEC2}"/>
              </a:ext>
            </a:extLst>
          </p:cNvPr>
          <p:cNvSpPr>
            <a:spLocks noGrp="1"/>
          </p:cNvSpPr>
          <p:nvPr>
            <p:ph idx="1"/>
          </p:nvPr>
        </p:nvSpPr>
        <p:spPr>
          <a:xfrm>
            <a:off x="9034202" y="0"/>
            <a:ext cx="3157798" cy="327264"/>
          </a:xfrm>
        </p:spPr>
        <p:txBody>
          <a:bodyPr>
            <a:normAutofit/>
          </a:bodyPr>
          <a:lstStyle/>
          <a:p>
            <a:pPr marL="0" indent="0">
              <a:buNone/>
            </a:pPr>
            <a:r>
              <a:rPr lang="en-US" sz="1600" dirty="0"/>
              <a:t>Creative Commons Licenses photos</a:t>
            </a:r>
          </a:p>
        </p:txBody>
      </p:sp>
      <p:sp>
        <p:nvSpPr>
          <p:cNvPr id="6" name="TextBox 5">
            <a:extLst>
              <a:ext uri="{FF2B5EF4-FFF2-40B4-BE49-F238E27FC236}">
                <a16:creationId xmlns:a16="http://schemas.microsoft.com/office/drawing/2014/main" id="{A4BC71F8-BD3C-9D01-E23B-8BFFA971B565}"/>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
        <p:nvSpPr>
          <p:cNvPr id="5" name="TextBox 4">
            <a:extLst>
              <a:ext uri="{FF2B5EF4-FFF2-40B4-BE49-F238E27FC236}">
                <a16:creationId xmlns:a16="http://schemas.microsoft.com/office/drawing/2014/main" id="{CDFEAA03-A056-87FE-90C8-D84C6A3A013F}"/>
              </a:ext>
            </a:extLst>
          </p:cNvPr>
          <p:cNvSpPr txBox="1"/>
          <p:nvPr/>
        </p:nvSpPr>
        <p:spPr>
          <a:xfrm>
            <a:off x="97501" y="1235488"/>
            <a:ext cx="3291103" cy="830997"/>
          </a:xfrm>
          <a:prstGeom prst="rect">
            <a:avLst/>
          </a:prstGeom>
          <a:noFill/>
        </p:spPr>
        <p:txBody>
          <a:bodyPr wrap="square" rtlCol="0">
            <a:spAutoFit/>
          </a:bodyPr>
          <a:lstStyle/>
          <a:p>
            <a:pPr algn="ctr"/>
            <a:r>
              <a:rPr lang="en-US" sz="2400" b="1" dirty="0"/>
              <a:t>Canadian Provincial Governments</a:t>
            </a:r>
          </a:p>
        </p:txBody>
      </p:sp>
      <p:pic>
        <p:nvPicPr>
          <p:cNvPr id="1026" name="Picture 2">
            <a:extLst>
              <a:ext uri="{FF2B5EF4-FFF2-40B4-BE49-F238E27FC236}">
                <a16:creationId xmlns:a16="http://schemas.microsoft.com/office/drawing/2014/main" id="{AEAE6F84-1C3A-DD72-A9AA-84276A6583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065" y="1970492"/>
            <a:ext cx="2869494" cy="243436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E327ABD1-4FD1-3B02-C59E-56EF900CB2D5}"/>
              </a:ext>
            </a:extLst>
          </p:cNvPr>
          <p:cNvPicPr>
            <a:picLocks noChangeAspect="1"/>
          </p:cNvPicPr>
          <p:nvPr/>
        </p:nvPicPr>
        <p:blipFill>
          <a:blip r:embed="rId4"/>
          <a:stretch>
            <a:fillRect/>
          </a:stretch>
        </p:blipFill>
        <p:spPr>
          <a:xfrm>
            <a:off x="4258271" y="1965035"/>
            <a:ext cx="1837729" cy="2187773"/>
          </a:xfrm>
          <a:prstGeom prst="rect">
            <a:avLst/>
          </a:prstGeom>
        </p:spPr>
      </p:pic>
      <p:pic>
        <p:nvPicPr>
          <p:cNvPr id="13" name="Picture 12">
            <a:extLst>
              <a:ext uri="{FF2B5EF4-FFF2-40B4-BE49-F238E27FC236}">
                <a16:creationId xmlns:a16="http://schemas.microsoft.com/office/drawing/2014/main" id="{3FB838DE-079A-B3A9-69A3-D527EBB0C0AF}"/>
              </a:ext>
            </a:extLst>
          </p:cNvPr>
          <p:cNvPicPr>
            <a:picLocks noChangeAspect="1"/>
          </p:cNvPicPr>
          <p:nvPr/>
        </p:nvPicPr>
        <p:blipFill>
          <a:blip r:embed="rId5"/>
          <a:stretch>
            <a:fillRect/>
          </a:stretch>
        </p:blipFill>
        <p:spPr>
          <a:xfrm>
            <a:off x="6284660" y="1965035"/>
            <a:ext cx="3298138" cy="1216188"/>
          </a:xfrm>
          <a:prstGeom prst="rect">
            <a:avLst/>
          </a:prstGeom>
        </p:spPr>
      </p:pic>
      <p:sp>
        <p:nvSpPr>
          <p:cNvPr id="19" name="TextBox 18">
            <a:extLst>
              <a:ext uri="{FF2B5EF4-FFF2-40B4-BE49-F238E27FC236}">
                <a16:creationId xmlns:a16="http://schemas.microsoft.com/office/drawing/2014/main" id="{611AB284-1F99-9A13-6930-911CFB315F68}"/>
              </a:ext>
            </a:extLst>
          </p:cNvPr>
          <p:cNvSpPr txBox="1"/>
          <p:nvPr/>
        </p:nvSpPr>
        <p:spPr>
          <a:xfrm>
            <a:off x="5922004" y="3254501"/>
            <a:ext cx="3660794" cy="707886"/>
          </a:xfrm>
          <a:prstGeom prst="rect">
            <a:avLst/>
          </a:prstGeom>
          <a:noFill/>
        </p:spPr>
        <p:txBody>
          <a:bodyPr wrap="square" rtlCol="0">
            <a:spAutoFit/>
          </a:bodyPr>
          <a:lstStyle/>
          <a:p>
            <a:pPr algn="ctr"/>
            <a:r>
              <a:rPr lang="en-US" sz="2000" dirty="0"/>
              <a:t>&amp; USGS Cooperative Fish and Wildlife Research Faculty </a:t>
            </a:r>
          </a:p>
        </p:txBody>
      </p:sp>
      <p:sp>
        <p:nvSpPr>
          <p:cNvPr id="20" name="TextBox 19">
            <a:extLst>
              <a:ext uri="{FF2B5EF4-FFF2-40B4-BE49-F238E27FC236}">
                <a16:creationId xmlns:a16="http://schemas.microsoft.com/office/drawing/2014/main" id="{88FB1C92-957D-05D2-F0E3-C34B00D08542}"/>
              </a:ext>
            </a:extLst>
          </p:cNvPr>
          <p:cNvSpPr txBox="1"/>
          <p:nvPr/>
        </p:nvSpPr>
        <p:spPr>
          <a:xfrm>
            <a:off x="354021" y="4362451"/>
            <a:ext cx="3298138" cy="461665"/>
          </a:xfrm>
          <a:prstGeom prst="rect">
            <a:avLst/>
          </a:prstGeom>
          <a:noFill/>
        </p:spPr>
        <p:txBody>
          <a:bodyPr wrap="square" rtlCol="0">
            <a:spAutoFit/>
          </a:bodyPr>
          <a:lstStyle/>
          <a:p>
            <a:pPr algn="ctr"/>
            <a:r>
              <a:rPr lang="en-US" sz="2400" b="1" dirty="0"/>
              <a:t>US State Agencies</a:t>
            </a:r>
          </a:p>
        </p:txBody>
      </p:sp>
      <p:pic>
        <p:nvPicPr>
          <p:cNvPr id="21" name="Picture 20">
            <a:extLst>
              <a:ext uri="{FF2B5EF4-FFF2-40B4-BE49-F238E27FC236}">
                <a16:creationId xmlns:a16="http://schemas.microsoft.com/office/drawing/2014/main" id="{F7D0F345-82A7-E2EF-06EA-D77F66DD60BC}"/>
              </a:ext>
            </a:extLst>
          </p:cNvPr>
          <p:cNvPicPr>
            <a:picLocks noChangeAspect="1"/>
          </p:cNvPicPr>
          <p:nvPr/>
        </p:nvPicPr>
        <p:blipFill>
          <a:blip r:embed="rId6"/>
          <a:stretch>
            <a:fillRect/>
          </a:stretch>
        </p:blipFill>
        <p:spPr>
          <a:xfrm>
            <a:off x="568343" y="4824116"/>
            <a:ext cx="1320640" cy="1637594"/>
          </a:xfrm>
          <a:prstGeom prst="rect">
            <a:avLst/>
          </a:prstGeom>
        </p:spPr>
      </p:pic>
      <p:pic>
        <p:nvPicPr>
          <p:cNvPr id="22" name="Picture 21">
            <a:extLst>
              <a:ext uri="{FF2B5EF4-FFF2-40B4-BE49-F238E27FC236}">
                <a16:creationId xmlns:a16="http://schemas.microsoft.com/office/drawing/2014/main" id="{F587D362-5664-CF68-F2F5-F7CBA7BB64E7}"/>
              </a:ext>
            </a:extLst>
          </p:cNvPr>
          <p:cNvPicPr>
            <a:picLocks noChangeAspect="1"/>
          </p:cNvPicPr>
          <p:nvPr/>
        </p:nvPicPr>
        <p:blipFill>
          <a:blip r:embed="rId7"/>
          <a:stretch>
            <a:fillRect/>
          </a:stretch>
        </p:blipFill>
        <p:spPr>
          <a:xfrm>
            <a:off x="2003090" y="4782370"/>
            <a:ext cx="1637595" cy="1637595"/>
          </a:xfrm>
          <a:prstGeom prst="rect">
            <a:avLst/>
          </a:prstGeom>
        </p:spPr>
      </p:pic>
      <p:sp>
        <p:nvSpPr>
          <p:cNvPr id="24" name="TextBox 23">
            <a:extLst>
              <a:ext uri="{FF2B5EF4-FFF2-40B4-BE49-F238E27FC236}">
                <a16:creationId xmlns:a16="http://schemas.microsoft.com/office/drawing/2014/main" id="{40E3A172-DE0D-2401-5C86-6BBF7B93636C}"/>
              </a:ext>
            </a:extLst>
          </p:cNvPr>
          <p:cNvSpPr txBox="1"/>
          <p:nvPr/>
        </p:nvSpPr>
        <p:spPr>
          <a:xfrm>
            <a:off x="4050804" y="1182600"/>
            <a:ext cx="7765850" cy="461665"/>
          </a:xfrm>
          <a:prstGeom prst="rect">
            <a:avLst/>
          </a:prstGeom>
          <a:noFill/>
        </p:spPr>
        <p:txBody>
          <a:bodyPr wrap="square" rtlCol="0">
            <a:spAutoFit/>
          </a:bodyPr>
          <a:lstStyle/>
          <a:p>
            <a:pPr algn="ctr"/>
            <a:r>
              <a:rPr lang="en-US" sz="2400" b="1" dirty="0"/>
              <a:t>US Federal Agencies</a:t>
            </a:r>
          </a:p>
        </p:txBody>
      </p:sp>
      <p:pic>
        <p:nvPicPr>
          <p:cNvPr id="25" name="Picture 24">
            <a:extLst>
              <a:ext uri="{FF2B5EF4-FFF2-40B4-BE49-F238E27FC236}">
                <a16:creationId xmlns:a16="http://schemas.microsoft.com/office/drawing/2014/main" id="{6575BB3C-2A7C-1758-CDC0-6BFD73CC9D3B}"/>
              </a:ext>
            </a:extLst>
          </p:cNvPr>
          <p:cNvPicPr>
            <a:picLocks noChangeAspect="1"/>
          </p:cNvPicPr>
          <p:nvPr/>
        </p:nvPicPr>
        <p:blipFill>
          <a:blip r:embed="rId8"/>
          <a:stretch>
            <a:fillRect/>
          </a:stretch>
        </p:blipFill>
        <p:spPr>
          <a:xfrm>
            <a:off x="9771458" y="1235488"/>
            <a:ext cx="2252663" cy="2932943"/>
          </a:xfrm>
          <a:prstGeom prst="rect">
            <a:avLst/>
          </a:prstGeom>
        </p:spPr>
      </p:pic>
      <p:sp>
        <p:nvSpPr>
          <p:cNvPr id="26" name="TextBox 25">
            <a:extLst>
              <a:ext uri="{FF2B5EF4-FFF2-40B4-BE49-F238E27FC236}">
                <a16:creationId xmlns:a16="http://schemas.microsoft.com/office/drawing/2014/main" id="{DC4AD379-A217-4F5C-FAD4-48C4154DFC30}"/>
              </a:ext>
            </a:extLst>
          </p:cNvPr>
          <p:cNvSpPr txBox="1"/>
          <p:nvPr/>
        </p:nvSpPr>
        <p:spPr>
          <a:xfrm>
            <a:off x="4119114" y="4362451"/>
            <a:ext cx="2993977" cy="461665"/>
          </a:xfrm>
          <a:prstGeom prst="rect">
            <a:avLst/>
          </a:prstGeom>
          <a:noFill/>
        </p:spPr>
        <p:txBody>
          <a:bodyPr wrap="square" rtlCol="0">
            <a:spAutoFit/>
          </a:bodyPr>
          <a:lstStyle/>
          <a:p>
            <a:pPr algn="ctr"/>
            <a:r>
              <a:rPr lang="en-US" sz="2400" b="1" dirty="0"/>
              <a:t>Consulting Firms</a:t>
            </a:r>
          </a:p>
        </p:txBody>
      </p:sp>
      <p:sp>
        <p:nvSpPr>
          <p:cNvPr id="27" name="TextBox 26">
            <a:extLst>
              <a:ext uri="{FF2B5EF4-FFF2-40B4-BE49-F238E27FC236}">
                <a16:creationId xmlns:a16="http://schemas.microsoft.com/office/drawing/2014/main" id="{99787BB0-D989-A273-5805-7084BC553856}"/>
              </a:ext>
            </a:extLst>
          </p:cNvPr>
          <p:cNvSpPr txBox="1"/>
          <p:nvPr/>
        </p:nvSpPr>
        <p:spPr>
          <a:xfrm>
            <a:off x="7388273" y="4362451"/>
            <a:ext cx="4227662" cy="461665"/>
          </a:xfrm>
          <a:prstGeom prst="rect">
            <a:avLst/>
          </a:prstGeom>
          <a:noFill/>
        </p:spPr>
        <p:txBody>
          <a:bodyPr wrap="square" rtlCol="0">
            <a:spAutoFit/>
          </a:bodyPr>
          <a:lstStyle/>
          <a:p>
            <a:pPr algn="ctr"/>
            <a:r>
              <a:rPr lang="en-US" sz="2400" b="1" dirty="0"/>
              <a:t>Other countries</a:t>
            </a:r>
          </a:p>
        </p:txBody>
      </p:sp>
      <p:pic>
        <p:nvPicPr>
          <p:cNvPr id="28" name="Picture 27">
            <a:extLst>
              <a:ext uri="{FF2B5EF4-FFF2-40B4-BE49-F238E27FC236}">
                <a16:creationId xmlns:a16="http://schemas.microsoft.com/office/drawing/2014/main" id="{AAE37FDA-18EF-BD1E-C5C7-C39A80B2FEEA}"/>
              </a:ext>
            </a:extLst>
          </p:cNvPr>
          <p:cNvPicPr>
            <a:picLocks noChangeAspect="1"/>
          </p:cNvPicPr>
          <p:nvPr/>
        </p:nvPicPr>
        <p:blipFill>
          <a:blip r:embed="rId9"/>
          <a:srcRect l="26714"/>
          <a:stretch>
            <a:fillRect/>
          </a:stretch>
        </p:blipFill>
        <p:spPr>
          <a:xfrm>
            <a:off x="8688979" y="4725653"/>
            <a:ext cx="2217720" cy="1553521"/>
          </a:xfrm>
          <a:prstGeom prst="rect">
            <a:avLst/>
          </a:prstGeom>
        </p:spPr>
      </p:pic>
      <p:pic>
        <p:nvPicPr>
          <p:cNvPr id="29" name="Picture 28">
            <a:extLst>
              <a:ext uri="{FF2B5EF4-FFF2-40B4-BE49-F238E27FC236}">
                <a16:creationId xmlns:a16="http://schemas.microsoft.com/office/drawing/2014/main" id="{35D102EA-6510-F05C-6255-A32DBAE7BC78}"/>
              </a:ext>
            </a:extLst>
          </p:cNvPr>
          <p:cNvPicPr>
            <a:picLocks noChangeAspect="1"/>
          </p:cNvPicPr>
          <p:nvPr/>
        </p:nvPicPr>
        <p:blipFill>
          <a:blip r:embed="rId10"/>
          <a:stretch>
            <a:fillRect/>
          </a:stretch>
        </p:blipFill>
        <p:spPr>
          <a:xfrm>
            <a:off x="4392299" y="4953497"/>
            <a:ext cx="2320303" cy="915909"/>
          </a:xfrm>
          <a:prstGeom prst="rect">
            <a:avLst/>
          </a:prstGeom>
        </p:spPr>
      </p:pic>
    </p:spTree>
    <p:extLst>
      <p:ext uri="{BB962C8B-B14F-4D97-AF65-F5344CB8AC3E}">
        <p14:creationId xmlns:p14="http://schemas.microsoft.com/office/powerpoint/2010/main" val="1750246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9" grpId="0"/>
      <p:bldP spid="20" grpId="0"/>
      <p:bldP spid="24" grpId="0"/>
      <p:bldP spid="26" grpId="0"/>
      <p:bldP spid="2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646E5-14F2-FD67-64BB-F04405B824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E0C4EF-8FEB-CD0F-0A69-7D2EB7A24F7F}"/>
              </a:ext>
            </a:extLst>
          </p:cNvPr>
          <p:cNvSpPr>
            <a:spLocks noGrp="1"/>
          </p:cNvSpPr>
          <p:nvPr>
            <p:ph type="title"/>
          </p:nvPr>
        </p:nvSpPr>
        <p:spPr>
          <a:xfrm>
            <a:off x="453338" y="88313"/>
            <a:ext cx="10515600" cy="1325563"/>
          </a:xfrm>
        </p:spPr>
        <p:txBody>
          <a:bodyPr/>
          <a:lstStyle/>
          <a:p>
            <a:r>
              <a:rPr lang="en-US"/>
              <a:t>SDM examples- beyond natural resources</a:t>
            </a:r>
          </a:p>
        </p:txBody>
      </p:sp>
      <p:sp>
        <p:nvSpPr>
          <p:cNvPr id="3" name="Content Placeholder 2">
            <a:extLst>
              <a:ext uri="{FF2B5EF4-FFF2-40B4-BE49-F238E27FC236}">
                <a16:creationId xmlns:a16="http://schemas.microsoft.com/office/drawing/2014/main" id="{C6DC0B25-71D4-B0F5-5D95-39A5FA0F4B8A}"/>
              </a:ext>
            </a:extLst>
          </p:cNvPr>
          <p:cNvSpPr>
            <a:spLocks noGrp="1"/>
          </p:cNvSpPr>
          <p:nvPr>
            <p:ph idx="1"/>
          </p:nvPr>
        </p:nvSpPr>
        <p:spPr>
          <a:xfrm>
            <a:off x="9034202" y="0"/>
            <a:ext cx="3157798" cy="327264"/>
          </a:xfrm>
        </p:spPr>
        <p:txBody>
          <a:bodyPr>
            <a:normAutofit/>
          </a:bodyPr>
          <a:lstStyle/>
          <a:p>
            <a:pPr marL="0" indent="0">
              <a:buNone/>
            </a:pPr>
            <a:r>
              <a:rPr lang="en-US" sz="1600"/>
              <a:t>Creative Commons Licenses photos</a:t>
            </a:r>
          </a:p>
        </p:txBody>
      </p:sp>
      <p:pic>
        <p:nvPicPr>
          <p:cNvPr id="5" name="Graphic 4" descr="Car with solid fill">
            <a:extLst>
              <a:ext uri="{FF2B5EF4-FFF2-40B4-BE49-F238E27FC236}">
                <a16:creationId xmlns:a16="http://schemas.microsoft.com/office/drawing/2014/main" id="{4B4706E0-5FBE-F32E-4C00-0D0C6F5C21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10047" y="1368613"/>
            <a:ext cx="1664822" cy="1664822"/>
          </a:xfrm>
          <a:prstGeom prst="rect">
            <a:avLst/>
          </a:prstGeom>
        </p:spPr>
      </p:pic>
      <p:pic>
        <p:nvPicPr>
          <p:cNvPr id="7" name="Graphic 6" descr="Schoolhouse with solid fill">
            <a:extLst>
              <a:ext uri="{FF2B5EF4-FFF2-40B4-BE49-F238E27FC236}">
                <a16:creationId xmlns:a16="http://schemas.microsoft.com/office/drawing/2014/main" id="{ECAB018D-3BF3-7459-C243-FB6521455A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48825" y="1245034"/>
            <a:ext cx="1664822" cy="1664822"/>
          </a:xfrm>
          <a:prstGeom prst="rect">
            <a:avLst/>
          </a:prstGeom>
        </p:spPr>
      </p:pic>
      <p:pic>
        <p:nvPicPr>
          <p:cNvPr id="11" name="Graphic 10" descr="Briefcase with solid fill">
            <a:extLst>
              <a:ext uri="{FF2B5EF4-FFF2-40B4-BE49-F238E27FC236}">
                <a16:creationId xmlns:a16="http://schemas.microsoft.com/office/drawing/2014/main" id="{B3F8AB78-893E-630A-43C3-F8FD438D4A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21617" y="1314432"/>
            <a:ext cx="1551011" cy="1551011"/>
          </a:xfrm>
          <a:prstGeom prst="rect">
            <a:avLst/>
          </a:prstGeom>
        </p:spPr>
      </p:pic>
      <p:pic>
        <p:nvPicPr>
          <p:cNvPr id="20" name="Graphic 19" descr="House with solid fill">
            <a:extLst>
              <a:ext uri="{FF2B5EF4-FFF2-40B4-BE49-F238E27FC236}">
                <a16:creationId xmlns:a16="http://schemas.microsoft.com/office/drawing/2014/main" id="{AE915B42-0802-AD81-4AEE-1E3691DA516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66630" y="3560217"/>
            <a:ext cx="1645920" cy="1645920"/>
          </a:xfrm>
          <a:prstGeom prst="rect">
            <a:avLst/>
          </a:prstGeom>
        </p:spPr>
      </p:pic>
      <p:sp>
        <p:nvSpPr>
          <p:cNvPr id="21" name="TextBox 20">
            <a:extLst>
              <a:ext uri="{FF2B5EF4-FFF2-40B4-BE49-F238E27FC236}">
                <a16:creationId xmlns:a16="http://schemas.microsoft.com/office/drawing/2014/main" id="{38F61150-9E24-D557-A27F-72B9F6E63C6E}"/>
              </a:ext>
            </a:extLst>
          </p:cNvPr>
          <p:cNvSpPr txBox="1"/>
          <p:nvPr/>
        </p:nvSpPr>
        <p:spPr>
          <a:xfrm>
            <a:off x="4686471" y="2606110"/>
            <a:ext cx="2148056" cy="954107"/>
          </a:xfrm>
          <a:prstGeom prst="rect">
            <a:avLst/>
          </a:prstGeom>
          <a:noFill/>
        </p:spPr>
        <p:txBody>
          <a:bodyPr wrap="square" rtlCol="0">
            <a:spAutoFit/>
          </a:bodyPr>
          <a:lstStyle/>
          <a:p>
            <a:pPr algn="ctr"/>
            <a:r>
              <a:rPr lang="en-US" sz="2800" dirty="0"/>
              <a:t>Choosing a college</a:t>
            </a:r>
          </a:p>
        </p:txBody>
      </p:sp>
      <p:sp>
        <p:nvSpPr>
          <p:cNvPr id="22" name="TextBox 21">
            <a:extLst>
              <a:ext uri="{FF2B5EF4-FFF2-40B4-BE49-F238E27FC236}">
                <a16:creationId xmlns:a16="http://schemas.microsoft.com/office/drawing/2014/main" id="{A65FD417-AB04-3BEB-7C07-9F2AE0C0ED65}"/>
              </a:ext>
            </a:extLst>
          </p:cNvPr>
          <p:cNvSpPr txBox="1"/>
          <p:nvPr/>
        </p:nvSpPr>
        <p:spPr>
          <a:xfrm>
            <a:off x="2419634" y="2601311"/>
            <a:ext cx="1387936" cy="954107"/>
          </a:xfrm>
          <a:prstGeom prst="rect">
            <a:avLst/>
          </a:prstGeom>
          <a:noFill/>
        </p:spPr>
        <p:txBody>
          <a:bodyPr wrap="square" rtlCol="0">
            <a:spAutoFit/>
          </a:bodyPr>
          <a:lstStyle/>
          <a:p>
            <a:pPr algn="ctr"/>
            <a:r>
              <a:rPr lang="en-US" sz="2800" dirty="0"/>
              <a:t>Buying a car</a:t>
            </a:r>
          </a:p>
        </p:txBody>
      </p:sp>
      <p:sp>
        <p:nvSpPr>
          <p:cNvPr id="24" name="TextBox 23">
            <a:extLst>
              <a:ext uri="{FF2B5EF4-FFF2-40B4-BE49-F238E27FC236}">
                <a16:creationId xmlns:a16="http://schemas.microsoft.com/office/drawing/2014/main" id="{0EDF1BB7-87EC-5F4C-E8A0-CD90319CA719}"/>
              </a:ext>
            </a:extLst>
          </p:cNvPr>
          <p:cNvSpPr txBox="1"/>
          <p:nvPr/>
        </p:nvSpPr>
        <p:spPr>
          <a:xfrm>
            <a:off x="7323095" y="2601311"/>
            <a:ext cx="2148056" cy="954107"/>
          </a:xfrm>
          <a:prstGeom prst="rect">
            <a:avLst/>
          </a:prstGeom>
          <a:noFill/>
        </p:spPr>
        <p:txBody>
          <a:bodyPr wrap="square" rtlCol="0">
            <a:spAutoFit/>
          </a:bodyPr>
          <a:lstStyle/>
          <a:p>
            <a:pPr algn="ctr"/>
            <a:r>
              <a:rPr lang="en-US" sz="2800" dirty="0"/>
              <a:t>Career decisions</a:t>
            </a:r>
          </a:p>
        </p:txBody>
      </p:sp>
      <p:sp>
        <p:nvSpPr>
          <p:cNvPr id="25" name="TextBox 24">
            <a:extLst>
              <a:ext uri="{FF2B5EF4-FFF2-40B4-BE49-F238E27FC236}">
                <a16:creationId xmlns:a16="http://schemas.microsoft.com/office/drawing/2014/main" id="{09AEDA65-20E4-7CF7-43DC-73547C697C65}"/>
              </a:ext>
            </a:extLst>
          </p:cNvPr>
          <p:cNvSpPr txBox="1"/>
          <p:nvPr/>
        </p:nvSpPr>
        <p:spPr>
          <a:xfrm>
            <a:off x="4626889" y="5146669"/>
            <a:ext cx="2125402" cy="954107"/>
          </a:xfrm>
          <a:prstGeom prst="rect">
            <a:avLst/>
          </a:prstGeom>
          <a:noFill/>
        </p:spPr>
        <p:txBody>
          <a:bodyPr wrap="square" rtlCol="0">
            <a:spAutoFit/>
          </a:bodyPr>
          <a:lstStyle/>
          <a:p>
            <a:pPr algn="ctr"/>
            <a:r>
              <a:rPr lang="en-US" sz="2800" dirty="0"/>
              <a:t>Buying a house</a:t>
            </a:r>
          </a:p>
        </p:txBody>
      </p:sp>
      <p:sp>
        <p:nvSpPr>
          <p:cNvPr id="6" name="TextBox 5">
            <a:extLst>
              <a:ext uri="{FF2B5EF4-FFF2-40B4-BE49-F238E27FC236}">
                <a16:creationId xmlns:a16="http://schemas.microsoft.com/office/drawing/2014/main" id="{F2FB1CDB-12B8-9454-3E6E-022884479528}"/>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
        <p:nvSpPr>
          <p:cNvPr id="4" name="TextBox 3">
            <a:extLst>
              <a:ext uri="{FF2B5EF4-FFF2-40B4-BE49-F238E27FC236}">
                <a16:creationId xmlns:a16="http://schemas.microsoft.com/office/drawing/2014/main" id="{8FA31419-5835-65F2-C0D1-4C0E202601FC}"/>
              </a:ext>
            </a:extLst>
          </p:cNvPr>
          <p:cNvSpPr txBox="1"/>
          <p:nvPr/>
        </p:nvSpPr>
        <p:spPr>
          <a:xfrm>
            <a:off x="1852790" y="5146669"/>
            <a:ext cx="2223505" cy="954107"/>
          </a:xfrm>
          <a:prstGeom prst="rect">
            <a:avLst/>
          </a:prstGeom>
          <a:noFill/>
        </p:spPr>
        <p:txBody>
          <a:bodyPr wrap="square" rtlCol="0">
            <a:spAutoFit/>
          </a:bodyPr>
          <a:lstStyle/>
          <a:p>
            <a:pPr algn="ctr"/>
            <a:r>
              <a:rPr lang="en-US" sz="2800" dirty="0"/>
              <a:t>Deciding dinner plans</a:t>
            </a:r>
          </a:p>
        </p:txBody>
      </p:sp>
      <p:pic>
        <p:nvPicPr>
          <p:cNvPr id="8" name="Graphic 7" descr="Fork and knife with solid fill">
            <a:extLst>
              <a:ext uri="{FF2B5EF4-FFF2-40B4-BE49-F238E27FC236}">
                <a16:creationId xmlns:a16="http://schemas.microsoft.com/office/drawing/2014/main" id="{4457CE68-B016-5AD0-4BBE-AE16C3DB4100}"/>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2187303" y="3651657"/>
            <a:ext cx="1554480" cy="1554480"/>
          </a:xfrm>
          <a:prstGeom prst="rect">
            <a:avLst/>
          </a:prstGeom>
        </p:spPr>
      </p:pic>
      <p:pic>
        <p:nvPicPr>
          <p:cNvPr id="9" name="Graphic 8" descr="Travel with solid fill">
            <a:extLst>
              <a:ext uri="{FF2B5EF4-FFF2-40B4-BE49-F238E27FC236}">
                <a16:creationId xmlns:a16="http://schemas.microsoft.com/office/drawing/2014/main" id="{466CF688-9B39-F847-D641-64F3132C4198}"/>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7637397" y="3560217"/>
            <a:ext cx="1645920" cy="1645920"/>
          </a:xfrm>
          <a:prstGeom prst="rect">
            <a:avLst/>
          </a:prstGeom>
        </p:spPr>
      </p:pic>
      <p:sp>
        <p:nvSpPr>
          <p:cNvPr id="10" name="TextBox 9">
            <a:extLst>
              <a:ext uri="{FF2B5EF4-FFF2-40B4-BE49-F238E27FC236}">
                <a16:creationId xmlns:a16="http://schemas.microsoft.com/office/drawing/2014/main" id="{DE008EA7-E234-7F0E-7C30-0AD1D8738CFF}"/>
              </a:ext>
            </a:extLst>
          </p:cNvPr>
          <p:cNvSpPr txBox="1"/>
          <p:nvPr/>
        </p:nvSpPr>
        <p:spPr>
          <a:xfrm>
            <a:off x="7157915" y="5146669"/>
            <a:ext cx="2125402" cy="954107"/>
          </a:xfrm>
          <a:prstGeom prst="rect">
            <a:avLst/>
          </a:prstGeom>
          <a:noFill/>
        </p:spPr>
        <p:txBody>
          <a:bodyPr wrap="square" rtlCol="0">
            <a:spAutoFit/>
          </a:bodyPr>
          <a:lstStyle/>
          <a:p>
            <a:pPr algn="ctr"/>
            <a:r>
              <a:rPr lang="en-US" sz="2800" dirty="0"/>
              <a:t>Making travel plans</a:t>
            </a:r>
          </a:p>
        </p:txBody>
      </p:sp>
    </p:spTree>
    <p:extLst>
      <p:ext uri="{BB962C8B-B14F-4D97-AF65-F5344CB8AC3E}">
        <p14:creationId xmlns:p14="http://schemas.microsoft.com/office/powerpoint/2010/main" val="25500793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A qr code on a white background&#10;&#10;Description automatically generated">
            <a:extLst>
              <a:ext uri="{FF2B5EF4-FFF2-40B4-BE49-F238E27FC236}">
                <a16:creationId xmlns:a16="http://schemas.microsoft.com/office/drawing/2014/main" id="{506B3327-EEBA-83CC-344F-9A7E625560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329" y="3722391"/>
            <a:ext cx="2804546" cy="2804546"/>
          </a:xfrm>
          <a:prstGeom prst="rect">
            <a:avLst/>
          </a:prstGeom>
        </p:spPr>
      </p:pic>
      <p:sp>
        <p:nvSpPr>
          <p:cNvPr id="2" name="Title 1">
            <a:extLst>
              <a:ext uri="{FF2B5EF4-FFF2-40B4-BE49-F238E27FC236}">
                <a16:creationId xmlns:a16="http://schemas.microsoft.com/office/drawing/2014/main" id="{C85B09DC-3F4A-A9FF-DCED-2902F0D34C6C}"/>
              </a:ext>
            </a:extLst>
          </p:cNvPr>
          <p:cNvSpPr>
            <a:spLocks noGrp="1"/>
          </p:cNvSpPr>
          <p:nvPr>
            <p:ph type="title"/>
          </p:nvPr>
        </p:nvSpPr>
        <p:spPr>
          <a:xfrm>
            <a:off x="705666" y="183928"/>
            <a:ext cx="6812049" cy="698879"/>
          </a:xfrm>
        </p:spPr>
        <p:txBody>
          <a:bodyPr/>
          <a:lstStyle/>
          <a:p>
            <a:r>
              <a:rPr lang="en-US" dirty="0" err="1"/>
              <a:t>PrOACT</a:t>
            </a:r>
            <a:r>
              <a:rPr lang="en-US" dirty="0"/>
              <a:t> Story –abridged</a:t>
            </a:r>
          </a:p>
        </p:txBody>
      </p:sp>
      <p:sp>
        <p:nvSpPr>
          <p:cNvPr id="3" name="Title 1">
            <a:extLst>
              <a:ext uri="{FF2B5EF4-FFF2-40B4-BE49-F238E27FC236}">
                <a16:creationId xmlns:a16="http://schemas.microsoft.com/office/drawing/2014/main" id="{E54ED4AB-B207-00DD-C441-209AE29B7C87}"/>
              </a:ext>
            </a:extLst>
          </p:cNvPr>
          <p:cNvSpPr txBox="1">
            <a:spLocks/>
          </p:cNvSpPr>
          <p:nvPr/>
        </p:nvSpPr>
        <p:spPr>
          <a:xfrm>
            <a:off x="1252232" y="6230911"/>
            <a:ext cx="2565182" cy="4557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a:t>
            </a:r>
            <a:r>
              <a:rPr lang="en-US" sz="2400" dirty="0">
                <a:hlinkClick r:id="rId3"/>
              </a:rPr>
              <a:t>Runge et al. 2011</a:t>
            </a:r>
            <a:r>
              <a:rPr lang="en-US" sz="2400" dirty="0"/>
              <a:t>)</a:t>
            </a:r>
          </a:p>
        </p:txBody>
      </p:sp>
      <p:pic>
        <p:nvPicPr>
          <p:cNvPr id="4" name="Picture 3">
            <a:extLst>
              <a:ext uri="{FF2B5EF4-FFF2-40B4-BE49-F238E27FC236}">
                <a16:creationId xmlns:a16="http://schemas.microsoft.com/office/drawing/2014/main" id="{9ACA3EA8-8A85-1A66-B749-DC6321127ECC}"/>
              </a:ext>
            </a:extLst>
          </p:cNvPr>
          <p:cNvPicPr>
            <a:picLocks noChangeAspect="1"/>
          </p:cNvPicPr>
          <p:nvPr/>
        </p:nvPicPr>
        <p:blipFill>
          <a:blip r:embed="rId4"/>
          <a:stretch>
            <a:fillRect/>
          </a:stretch>
        </p:blipFill>
        <p:spPr>
          <a:xfrm>
            <a:off x="3922336" y="4188325"/>
            <a:ext cx="3622991" cy="2415327"/>
          </a:xfrm>
          <a:prstGeom prst="rect">
            <a:avLst/>
          </a:prstGeom>
        </p:spPr>
      </p:pic>
      <p:sp>
        <p:nvSpPr>
          <p:cNvPr id="5" name="Content Placeholder 2">
            <a:extLst>
              <a:ext uri="{FF2B5EF4-FFF2-40B4-BE49-F238E27FC236}">
                <a16:creationId xmlns:a16="http://schemas.microsoft.com/office/drawing/2014/main" id="{C4BB9E75-B897-C238-7067-D08EF709EE68}"/>
              </a:ext>
            </a:extLst>
          </p:cNvPr>
          <p:cNvSpPr txBox="1">
            <a:spLocks/>
          </p:cNvSpPr>
          <p:nvPr/>
        </p:nvSpPr>
        <p:spPr>
          <a:xfrm>
            <a:off x="8953643" y="55249"/>
            <a:ext cx="3157798" cy="3272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Creative Commons Licenses photos</a:t>
            </a:r>
          </a:p>
        </p:txBody>
      </p:sp>
      <p:pic>
        <p:nvPicPr>
          <p:cNvPr id="6" name="Picture 5">
            <a:extLst>
              <a:ext uri="{FF2B5EF4-FFF2-40B4-BE49-F238E27FC236}">
                <a16:creationId xmlns:a16="http://schemas.microsoft.com/office/drawing/2014/main" id="{4AABE4A9-93B1-15D2-5F7C-AF9B2C8433FC}"/>
              </a:ext>
            </a:extLst>
          </p:cNvPr>
          <p:cNvPicPr>
            <a:picLocks noChangeAspect="1"/>
          </p:cNvPicPr>
          <p:nvPr/>
        </p:nvPicPr>
        <p:blipFill>
          <a:blip r:embed="rId5"/>
          <a:srcRect l="3414" r="4333"/>
          <a:stretch>
            <a:fillRect/>
          </a:stretch>
        </p:blipFill>
        <p:spPr>
          <a:xfrm>
            <a:off x="1304693" y="2149625"/>
            <a:ext cx="2565182" cy="1725986"/>
          </a:xfrm>
          <a:prstGeom prst="rect">
            <a:avLst/>
          </a:prstGeom>
        </p:spPr>
      </p:pic>
      <p:pic>
        <p:nvPicPr>
          <p:cNvPr id="7" name="Picture 6">
            <a:extLst>
              <a:ext uri="{FF2B5EF4-FFF2-40B4-BE49-F238E27FC236}">
                <a16:creationId xmlns:a16="http://schemas.microsoft.com/office/drawing/2014/main" id="{D850D7F9-AC9B-FA5B-B7C0-F8B3660D3A5F}"/>
              </a:ext>
            </a:extLst>
          </p:cNvPr>
          <p:cNvPicPr>
            <a:picLocks noChangeAspect="1"/>
          </p:cNvPicPr>
          <p:nvPr/>
        </p:nvPicPr>
        <p:blipFill>
          <a:blip r:embed="rId6"/>
          <a:stretch>
            <a:fillRect/>
          </a:stretch>
        </p:blipFill>
        <p:spPr>
          <a:xfrm>
            <a:off x="4360484" y="2209190"/>
            <a:ext cx="2565182" cy="1725986"/>
          </a:xfrm>
          <a:prstGeom prst="rect">
            <a:avLst/>
          </a:prstGeom>
        </p:spPr>
      </p:pic>
      <p:pic>
        <p:nvPicPr>
          <p:cNvPr id="8" name="Picture 7">
            <a:extLst>
              <a:ext uri="{FF2B5EF4-FFF2-40B4-BE49-F238E27FC236}">
                <a16:creationId xmlns:a16="http://schemas.microsoft.com/office/drawing/2014/main" id="{ED69093E-908E-4408-A612-625962633E7E}"/>
              </a:ext>
            </a:extLst>
          </p:cNvPr>
          <p:cNvPicPr>
            <a:picLocks noChangeAspect="1"/>
          </p:cNvPicPr>
          <p:nvPr/>
        </p:nvPicPr>
        <p:blipFill>
          <a:blip r:embed="rId7"/>
          <a:srcRect r="10635"/>
          <a:stretch/>
        </p:blipFill>
        <p:spPr>
          <a:xfrm>
            <a:off x="7650249" y="882807"/>
            <a:ext cx="4322010" cy="4836353"/>
          </a:xfrm>
          <a:prstGeom prst="rect">
            <a:avLst/>
          </a:prstGeom>
        </p:spPr>
      </p:pic>
      <p:sp>
        <p:nvSpPr>
          <p:cNvPr id="9" name="Content Placeholder 2">
            <a:extLst>
              <a:ext uri="{FF2B5EF4-FFF2-40B4-BE49-F238E27FC236}">
                <a16:creationId xmlns:a16="http://schemas.microsoft.com/office/drawing/2014/main" id="{535168B2-1F23-2169-AC63-BC8237ABB8B2}"/>
              </a:ext>
            </a:extLst>
          </p:cNvPr>
          <p:cNvSpPr txBox="1">
            <a:spLocks/>
          </p:cNvSpPr>
          <p:nvPr/>
        </p:nvSpPr>
        <p:spPr>
          <a:xfrm>
            <a:off x="8886417" y="5662667"/>
            <a:ext cx="3085842" cy="3125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t>Arizona Department of Education</a:t>
            </a:r>
          </a:p>
        </p:txBody>
      </p:sp>
      <p:sp>
        <p:nvSpPr>
          <p:cNvPr id="11" name="TextBox 10">
            <a:extLst>
              <a:ext uri="{FF2B5EF4-FFF2-40B4-BE49-F238E27FC236}">
                <a16:creationId xmlns:a16="http://schemas.microsoft.com/office/drawing/2014/main" id="{4A9FCB00-2879-1A88-C28B-3B767EC7C491}"/>
              </a:ext>
            </a:extLst>
          </p:cNvPr>
          <p:cNvSpPr txBox="1"/>
          <p:nvPr/>
        </p:nvSpPr>
        <p:spPr>
          <a:xfrm>
            <a:off x="1472993" y="1001934"/>
            <a:ext cx="5277394" cy="954107"/>
          </a:xfrm>
          <a:prstGeom prst="rect">
            <a:avLst/>
          </a:prstGeom>
          <a:noFill/>
        </p:spPr>
        <p:txBody>
          <a:bodyPr wrap="square" rtlCol="0">
            <a:spAutoFit/>
          </a:bodyPr>
          <a:lstStyle/>
          <a:p>
            <a:r>
              <a:rPr lang="en-US" sz="2800" b="1" dirty="0"/>
              <a:t>SDM project: </a:t>
            </a:r>
            <a:r>
              <a:rPr lang="en-US" sz="2800" dirty="0"/>
              <a:t>Non-native fish control below glen canyon dam</a:t>
            </a:r>
          </a:p>
        </p:txBody>
      </p:sp>
    </p:spTree>
    <p:extLst>
      <p:ext uri="{BB962C8B-B14F-4D97-AF65-F5344CB8AC3E}">
        <p14:creationId xmlns:p14="http://schemas.microsoft.com/office/powerpoint/2010/main" val="1750886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5BEBF-21D4-7FE7-5565-B9CE21229956}"/>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49D442A1-7B31-676A-654E-3EA33517A727}"/>
              </a:ext>
            </a:extLst>
          </p:cNvPr>
          <p:cNvSpPr/>
          <p:nvPr/>
        </p:nvSpPr>
        <p:spPr>
          <a:xfrm>
            <a:off x="5035138" y="5238707"/>
            <a:ext cx="2376343"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Predict</a:t>
            </a:r>
          </a:p>
          <a:p>
            <a:pPr algn="ctr" defTabSz="514350">
              <a:defRPr/>
            </a:pPr>
            <a:r>
              <a:rPr lang="en-US" sz="2000" b="1" u="sng" dirty="0">
                <a:solidFill>
                  <a:schemeClr val="tx1"/>
                </a:solidFill>
                <a:latin typeface="+mj-lt"/>
                <a:cs typeface="Calibri" panose="020F0502020204030204" pitchFamily="34" charset="0"/>
              </a:rPr>
              <a:t>C</a:t>
            </a:r>
            <a:r>
              <a:rPr lang="en-US" sz="2000" dirty="0">
                <a:solidFill>
                  <a:schemeClr val="tx1"/>
                </a:solidFill>
                <a:latin typeface="+mj-lt"/>
                <a:cs typeface="Calibri" panose="020F0502020204030204" pitchFamily="34" charset="0"/>
              </a:rPr>
              <a:t>onsequences</a:t>
            </a:r>
          </a:p>
        </p:txBody>
      </p:sp>
      <p:sp>
        <p:nvSpPr>
          <p:cNvPr id="5" name="Oval 4">
            <a:extLst>
              <a:ext uri="{FF2B5EF4-FFF2-40B4-BE49-F238E27FC236}">
                <a16:creationId xmlns:a16="http://schemas.microsoft.com/office/drawing/2014/main" id="{1C2D11C8-51FA-28CC-7D7D-C7BE99BE9C34}"/>
              </a:ext>
            </a:extLst>
          </p:cNvPr>
          <p:cNvSpPr/>
          <p:nvPr/>
        </p:nvSpPr>
        <p:spPr>
          <a:xfrm>
            <a:off x="3155086" y="3954467"/>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Perform</a:t>
            </a:r>
          </a:p>
          <a:p>
            <a:pPr algn="ctr" defTabSz="514350">
              <a:defRPr/>
            </a:pPr>
            <a:r>
              <a:rPr lang="en-US" sz="2000" b="1" u="sng" dirty="0">
                <a:solidFill>
                  <a:schemeClr val="tx1"/>
                </a:solidFill>
                <a:latin typeface="+mj-lt"/>
                <a:cs typeface="Calibri" panose="020F0502020204030204" pitchFamily="34" charset="0"/>
              </a:rPr>
              <a:t>T</a:t>
            </a:r>
            <a:r>
              <a:rPr lang="en-US" sz="2000" dirty="0">
                <a:solidFill>
                  <a:schemeClr val="tx1"/>
                </a:solidFill>
                <a:latin typeface="+mj-lt"/>
                <a:cs typeface="Calibri" panose="020F0502020204030204" pitchFamily="34" charset="0"/>
              </a:rPr>
              <a:t>radeoffs</a:t>
            </a:r>
          </a:p>
        </p:txBody>
      </p:sp>
      <p:sp>
        <p:nvSpPr>
          <p:cNvPr id="6" name="Oval 5">
            <a:extLst>
              <a:ext uri="{FF2B5EF4-FFF2-40B4-BE49-F238E27FC236}">
                <a16:creationId xmlns:a16="http://schemas.microsoft.com/office/drawing/2014/main" id="{35BACB09-DD02-B9A2-4F13-56E33CEDCEAF}"/>
              </a:ext>
            </a:extLst>
          </p:cNvPr>
          <p:cNvSpPr/>
          <p:nvPr/>
        </p:nvSpPr>
        <p:spPr>
          <a:xfrm>
            <a:off x="5198877" y="943893"/>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b="1" u="sng" dirty="0">
                <a:solidFill>
                  <a:schemeClr val="tx1"/>
                </a:solidFill>
                <a:latin typeface="+mj-lt"/>
                <a:cs typeface="Calibri" panose="020F0502020204030204" pitchFamily="34" charset="0"/>
              </a:rPr>
              <a:t>Pr</a:t>
            </a:r>
            <a:r>
              <a:rPr lang="en-US" sz="2000" dirty="0">
                <a:solidFill>
                  <a:schemeClr val="tx1"/>
                </a:solidFill>
                <a:latin typeface="+mj-lt"/>
                <a:cs typeface="Calibri" panose="020F0502020204030204" pitchFamily="34" charset="0"/>
              </a:rPr>
              <a:t>oblem</a:t>
            </a:r>
          </a:p>
          <a:p>
            <a:pPr algn="ctr" defTabSz="514350">
              <a:defRPr/>
            </a:pPr>
            <a:r>
              <a:rPr lang="en-US" sz="2000" dirty="0">
                <a:solidFill>
                  <a:schemeClr val="tx1"/>
                </a:solidFill>
                <a:latin typeface="+mj-lt"/>
                <a:cs typeface="Calibri" panose="020F0502020204030204" pitchFamily="34" charset="0"/>
              </a:rPr>
              <a:t>framing</a:t>
            </a:r>
          </a:p>
        </p:txBody>
      </p:sp>
      <p:sp>
        <p:nvSpPr>
          <p:cNvPr id="7" name="Oval 6">
            <a:extLst>
              <a:ext uri="{FF2B5EF4-FFF2-40B4-BE49-F238E27FC236}">
                <a16:creationId xmlns:a16="http://schemas.microsoft.com/office/drawing/2014/main" id="{41F2D42E-79C3-04CF-202B-2AC0A08DD98E}"/>
              </a:ext>
            </a:extLst>
          </p:cNvPr>
          <p:cNvSpPr/>
          <p:nvPr/>
        </p:nvSpPr>
        <p:spPr>
          <a:xfrm>
            <a:off x="7316323" y="3954468"/>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Identify</a:t>
            </a:r>
          </a:p>
          <a:p>
            <a:pPr algn="ctr" defTabSz="514350">
              <a:defRPr/>
            </a:pPr>
            <a:r>
              <a:rPr lang="en-US" sz="2000" b="1" u="sng" dirty="0">
                <a:solidFill>
                  <a:schemeClr val="tx1"/>
                </a:solidFill>
                <a:latin typeface="+mj-lt"/>
                <a:cs typeface="Calibri" panose="020F0502020204030204" pitchFamily="34" charset="0"/>
              </a:rPr>
              <a:t>A</a:t>
            </a:r>
            <a:r>
              <a:rPr lang="en-US" sz="2000" dirty="0">
                <a:solidFill>
                  <a:schemeClr val="tx1"/>
                </a:solidFill>
                <a:latin typeface="+mj-lt"/>
                <a:cs typeface="Calibri" panose="020F0502020204030204" pitchFamily="34" charset="0"/>
              </a:rPr>
              <a:t>lternatives</a:t>
            </a:r>
          </a:p>
        </p:txBody>
      </p:sp>
      <p:sp>
        <p:nvSpPr>
          <p:cNvPr id="8" name="Oval 7">
            <a:extLst>
              <a:ext uri="{FF2B5EF4-FFF2-40B4-BE49-F238E27FC236}">
                <a16:creationId xmlns:a16="http://schemas.microsoft.com/office/drawing/2014/main" id="{A45BA3B1-3ED9-C88C-943E-7E555E9D9035}"/>
              </a:ext>
            </a:extLst>
          </p:cNvPr>
          <p:cNvSpPr/>
          <p:nvPr/>
        </p:nvSpPr>
        <p:spPr>
          <a:xfrm>
            <a:off x="3147291" y="2228131"/>
            <a:ext cx="198300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Decide &amp; Implement</a:t>
            </a:r>
          </a:p>
        </p:txBody>
      </p:sp>
      <p:sp>
        <p:nvSpPr>
          <p:cNvPr id="9" name="Oval 8">
            <a:extLst>
              <a:ext uri="{FF2B5EF4-FFF2-40B4-BE49-F238E27FC236}">
                <a16:creationId xmlns:a16="http://schemas.microsoft.com/office/drawing/2014/main" id="{9C24F86A-4425-7141-E8EB-30391E631AB5}"/>
              </a:ext>
            </a:extLst>
          </p:cNvPr>
          <p:cNvSpPr/>
          <p:nvPr/>
        </p:nvSpPr>
        <p:spPr>
          <a:xfrm>
            <a:off x="7316323" y="2228132"/>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Articulate</a:t>
            </a:r>
          </a:p>
          <a:p>
            <a:pPr algn="ctr" defTabSz="514350">
              <a:defRPr/>
            </a:pPr>
            <a:r>
              <a:rPr lang="en-US" sz="2000" b="1" u="sng" dirty="0">
                <a:solidFill>
                  <a:schemeClr val="tx1"/>
                </a:solidFill>
                <a:latin typeface="+mj-lt"/>
                <a:cs typeface="Calibri" panose="020F0502020204030204" pitchFamily="34" charset="0"/>
              </a:rPr>
              <a:t>O</a:t>
            </a:r>
            <a:r>
              <a:rPr lang="en-US" sz="2000" dirty="0">
                <a:solidFill>
                  <a:schemeClr val="tx1"/>
                </a:solidFill>
                <a:latin typeface="+mj-lt"/>
                <a:cs typeface="Calibri" panose="020F0502020204030204" pitchFamily="34" charset="0"/>
              </a:rPr>
              <a:t>bjectives</a:t>
            </a:r>
          </a:p>
        </p:txBody>
      </p:sp>
      <p:cxnSp>
        <p:nvCxnSpPr>
          <p:cNvPr id="10" name="Straight Arrow Connector 9">
            <a:extLst>
              <a:ext uri="{FF2B5EF4-FFF2-40B4-BE49-F238E27FC236}">
                <a16:creationId xmlns:a16="http://schemas.microsoft.com/office/drawing/2014/main" id="{72566DC3-8846-E23F-964E-992EC70C7ACE}"/>
              </a:ext>
            </a:extLst>
          </p:cNvPr>
          <p:cNvCxnSpPr>
            <a:cxnSpLocks/>
            <a:stCxn id="6" idx="6"/>
            <a:endCxn id="9" idx="0"/>
          </p:cNvCxnSpPr>
          <p:nvPr/>
        </p:nvCxnSpPr>
        <p:spPr>
          <a:xfrm>
            <a:off x="7179163" y="1586013"/>
            <a:ext cx="1127303" cy="64211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76C282A-32D9-A91B-ADE5-A66653E10003}"/>
              </a:ext>
            </a:extLst>
          </p:cNvPr>
          <p:cNvCxnSpPr>
            <a:cxnSpLocks/>
            <a:stCxn id="9" idx="4"/>
            <a:endCxn id="7" idx="0"/>
          </p:cNvCxnSpPr>
          <p:nvPr/>
        </p:nvCxnSpPr>
        <p:spPr>
          <a:xfrm>
            <a:off x="8306466" y="3512371"/>
            <a:ext cx="0" cy="44209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D283A8F-4989-2B0A-02D4-8DA6EF1E3627}"/>
              </a:ext>
            </a:extLst>
          </p:cNvPr>
          <p:cNvCxnSpPr>
            <a:cxnSpLocks/>
            <a:stCxn id="4" idx="2"/>
            <a:endCxn id="5" idx="4"/>
          </p:cNvCxnSpPr>
          <p:nvPr/>
        </p:nvCxnSpPr>
        <p:spPr>
          <a:xfrm flipH="1" flipV="1">
            <a:off x="4145229" y="5238706"/>
            <a:ext cx="889909" cy="64212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4FDAA24-35F4-F784-462A-087E0A0FFA22}"/>
              </a:ext>
            </a:extLst>
          </p:cNvPr>
          <p:cNvCxnSpPr>
            <a:cxnSpLocks/>
            <a:stCxn id="5" idx="0"/>
            <a:endCxn id="8" idx="4"/>
          </p:cNvCxnSpPr>
          <p:nvPr/>
        </p:nvCxnSpPr>
        <p:spPr>
          <a:xfrm flipH="1" flipV="1">
            <a:off x="4138794" y="3512370"/>
            <a:ext cx="6435" cy="44209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0DEA3B1-E699-EB48-3D86-D98C4F1119FC}"/>
              </a:ext>
            </a:extLst>
          </p:cNvPr>
          <p:cNvCxnSpPr>
            <a:cxnSpLocks/>
            <a:stCxn id="7" idx="4"/>
            <a:endCxn id="4" idx="6"/>
          </p:cNvCxnSpPr>
          <p:nvPr/>
        </p:nvCxnSpPr>
        <p:spPr>
          <a:xfrm flipH="1">
            <a:off x="7411481" y="5238707"/>
            <a:ext cx="894985" cy="6421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9E1E9078-E68B-0565-2D68-0C61AD4D3542}"/>
              </a:ext>
            </a:extLst>
          </p:cNvPr>
          <p:cNvSpPr/>
          <p:nvPr/>
        </p:nvSpPr>
        <p:spPr>
          <a:xfrm>
            <a:off x="5032601" y="3257143"/>
            <a:ext cx="2376343" cy="1284239"/>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Monitor, learn, &amp; update models</a:t>
            </a:r>
          </a:p>
        </p:txBody>
      </p:sp>
      <p:cxnSp>
        <p:nvCxnSpPr>
          <p:cNvPr id="17" name="Straight Arrow Connector 16">
            <a:extLst>
              <a:ext uri="{FF2B5EF4-FFF2-40B4-BE49-F238E27FC236}">
                <a16:creationId xmlns:a16="http://schemas.microsoft.com/office/drawing/2014/main" id="{5E9465F7-970D-23FC-E6EF-389DDA6279EE}"/>
              </a:ext>
            </a:extLst>
          </p:cNvPr>
          <p:cNvCxnSpPr>
            <a:cxnSpLocks/>
            <a:stCxn id="15" idx="4"/>
            <a:endCxn id="4" idx="0"/>
          </p:cNvCxnSpPr>
          <p:nvPr/>
        </p:nvCxnSpPr>
        <p:spPr>
          <a:xfrm>
            <a:off x="6220773" y="4541382"/>
            <a:ext cx="2537" cy="69732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AC3BB22-DD9D-B5A9-C377-4CBF6E782704}"/>
              </a:ext>
            </a:extLst>
          </p:cNvPr>
          <p:cNvCxnSpPr>
            <a:cxnSpLocks/>
            <a:stCxn id="8" idx="0"/>
            <a:endCxn id="6" idx="2"/>
          </p:cNvCxnSpPr>
          <p:nvPr/>
        </p:nvCxnSpPr>
        <p:spPr>
          <a:xfrm flipV="1">
            <a:off x="4138794" y="1586013"/>
            <a:ext cx="1060083" cy="64211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2742DE0C-3D11-407B-65DA-72D0886F7911}"/>
              </a:ext>
            </a:extLst>
          </p:cNvPr>
          <p:cNvCxnSpPr>
            <a:stCxn id="8" idx="6"/>
            <a:endCxn id="15" idx="0"/>
          </p:cNvCxnSpPr>
          <p:nvPr/>
        </p:nvCxnSpPr>
        <p:spPr>
          <a:xfrm>
            <a:off x="5130297" y="2870251"/>
            <a:ext cx="1090476" cy="386892"/>
          </a:xfrm>
          <a:prstGeom prst="bentConnector2">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B358018-B663-1708-44F1-1D424829EFD2}"/>
              </a:ext>
            </a:extLst>
          </p:cNvPr>
          <p:cNvSpPr txBox="1"/>
          <p:nvPr/>
        </p:nvSpPr>
        <p:spPr>
          <a:xfrm>
            <a:off x="290547" y="86738"/>
            <a:ext cx="6888616" cy="400110"/>
          </a:xfrm>
          <a:prstGeom prst="rect">
            <a:avLst/>
          </a:prstGeom>
          <a:noFill/>
        </p:spPr>
        <p:txBody>
          <a:bodyPr wrap="square" rtlCol="0">
            <a:spAutoFit/>
          </a:bodyPr>
          <a:lstStyle/>
          <a:p>
            <a:r>
              <a:rPr lang="en-US" sz="2000" b="1" dirty="0"/>
              <a:t>SDM project: </a:t>
            </a:r>
            <a:r>
              <a:rPr lang="en-US" sz="2000" dirty="0"/>
              <a:t>Non-native fish control below glen canyon dam</a:t>
            </a:r>
          </a:p>
        </p:txBody>
      </p:sp>
      <p:sp>
        <p:nvSpPr>
          <p:cNvPr id="56" name="Content Placeholder 2">
            <a:extLst>
              <a:ext uri="{FF2B5EF4-FFF2-40B4-BE49-F238E27FC236}">
                <a16:creationId xmlns:a16="http://schemas.microsoft.com/office/drawing/2014/main" id="{C804F166-D368-4415-13E1-2E01974964EF}"/>
              </a:ext>
            </a:extLst>
          </p:cNvPr>
          <p:cNvSpPr txBox="1">
            <a:spLocks/>
          </p:cNvSpPr>
          <p:nvPr/>
        </p:nvSpPr>
        <p:spPr>
          <a:xfrm>
            <a:off x="0" y="6646048"/>
            <a:ext cx="5658480" cy="2119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a:t>Adapted, modified, and simplified from Runge et al. 2011</a:t>
            </a:r>
            <a:endParaRPr lang="en-US" sz="1200" dirty="0"/>
          </a:p>
        </p:txBody>
      </p:sp>
    </p:spTree>
    <p:extLst>
      <p:ext uri="{BB962C8B-B14F-4D97-AF65-F5344CB8AC3E}">
        <p14:creationId xmlns:p14="http://schemas.microsoft.com/office/powerpoint/2010/main" val="26227374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65931DE3-8788-F555-F60B-EE73F77A012E}"/>
              </a:ext>
            </a:extLst>
          </p:cNvPr>
          <p:cNvSpPr/>
          <p:nvPr/>
        </p:nvSpPr>
        <p:spPr>
          <a:xfrm>
            <a:off x="7976029" y="473630"/>
            <a:ext cx="1980286" cy="128423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b="1" u="sng" dirty="0">
                <a:solidFill>
                  <a:schemeClr val="bg1"/>
                </a:solidFill>
                <a:latin typeface="+mj-lt"/>
                <a:cs typeface="Calibri" panose="020F0502020204030204" pitchFamily="34" charset="0"/>
              </a:rPr>
              <a:t>Pr</a:t>
            </a:r>
            <a:r>
              <a:rPr lang="en-US" sz="2000" dirty="0">
                <a:solidFill>
                  <a:schemeClr val="bg1"/>
                </a:solidFill>
                <a:latin typeface="+mj-lt"/>
                <a:cs typeface="Calibri" panose="020F0502020204030204" pitchFamily="34" charset="0"/>
              </a:rPr>
              <a:t>oblem</a:t>
            </a:r>
          </a:p>
          <a:p>
            <a:pPr algn="ctr" defTabSz="514350">
              <a:defRPr/>
            </a:pPr>
            <a:r>
              <a:rPr lang="en-US" sz="2000" dirty="0">
                <a:solidFill>
                  <a:schemeClr val="bg1"/>
                </a:solidFill>
                <a:latin typeface="+mj-lt"/>
                <a:cs typeface="Calibri" panose="020F0502020204030204" pitchFamily="34" charset="0"/>
              </a:rPr>
              <a:t>framing</a:t>
            </a:r>
          </a:p>
        </p:txBody>
      </p:sp>
      <p:sp>
        <p:nvSpPr>
          <p:cNvPr id="53" name="TextBox 52">
            <a:extLst>
              <a:ext uri="{FF2B5EF4-FFF2-40B4-BE49-F238E27FC236}">
                <a16:creationId xmlns:a16="http://schemas.microsoft.com/office/drawing/2014/main" id="{D040760B-3CDE-6CA5-D025-97B740EFF108}"/>
              </a:ext>
            </a:extLst>
          </p:cNvPr>
          <p:cNvSpPr txBox="1"/>
          <p:nvPr/>
        </p:nvSpPr>
        <p:spPr>
          <a:xfrm>
            <a:off x="355862" y="530972"/>
            <a:ext cx="5842923" cy="584775"/>
          </a:xfrm>
          <a:prstGeom prst="rect">
            <a:avLst/>
          </a:prstGeom>
          <a:solidFill>
            <a:schemeClr val="bg1"/>
          </a:solidFill>
          <a:ln w="38100">
            <a:solidFill>
              <a:schemeClr val="tx1"/>
            </a:solidFill>
          </a:ln>
        </p:spPr>
        <p:txBody>
          <a:bodyPr wrap="square">
            <a:spAutoFit/>
          </a:bodyPr>
          <a:lstStyle/>
          <a:p>
            <a:r>
              <a:rPr lang="en-US" sz="3200" b="1" u="sng" dirty="0"/>
              <a:t>Pr</a:t>
            </a:r>
            <a:r>
              <a:rPr lang="en-US" sz="3200" dirty="0"/>
              <a:t>oblem framing statement:</a:t>
            </a:r>
          </a:p>
        </p:txBody>
      </p:sp>
      <p:sp>
        <p:nvSpPr>
          <p:cNvPr id="54" name="TextBox 53">
            <a:extLst>
              <a:ext uri="{FF2B5EF4-FFF2-40B4-BE49-F238E27FC236}">
                <a16:creationId xmlns:a16="http://schemas.microsoft.com/office/drawing/2014/main" id="{F3A162FD-767E-C30C-D1E5-E7FFA7D11BF0}"/>
              </a:ext>
            </a:extLst>
          </p:cNvPr>
          <p:cNvSpPr txBox="1"/>
          <p:nvPr/>
        </p:nvSpPr>
        <p:spPr>
          <a:xfrm>
            <a:off x="355862" y="1319244"/>
            <a:ext cx="5676428" cy="5262979"/>
          </a:xfrm>
          <a:prstGeom prst="rect">
            <a:avLst/>
          </a:prstGeom>
          <a:noFill/>
        </p:spPr>
        <p:txBody>
          <a:bodyPr wrap="square">
            <a:spAutoFit/>
          </a:bodyPr>
          <a:lstStyle/>
          <a:p>
            <a:r>
              <a:rPr lang="en-US" sz="2800" b="1" dirty="0">
                <a:solidFill>
                  <a:schemeClr val="accent1"/>
                </a:solidFill>
              </a:rPr>
              <a:t>Bureau of reclamation </a:t>
            </a:r>
            <a:r>
              <a:rPr lang="en-US" sz="2800" dirty="0"/>
              <a:t>is trying to </a:t>
            </a:r>
            <a:r>
              <a:rPr lang="en-US" sz="2800" b="1" dirty="0">
                <a:solidFill>
                  <a:srgbClr val="FF0000"/>
                </a:solidFill>
              </a:rPr>
              <a:t>make decisions regarding invasive trout management</a:t>
            </a:r>
            <a:r>
              <a:rPr lang="en-US" sz="2800" dirty="0"/>
              <a:t> to </a:t>
            </a:r>
            <a:r>
              <a:rPr lang="en-US" sz="2800" b="1" dirty="0">
                <a:solidFill>
                  <a:srgbClr val="7030A0"/>
                </a:solidFill>
              </a:rPr>
              <a:t>achieve recovery of humpback chub </a:t>
            </a:r>
            <a:r>
              <a:rPr lang="en-US" sz="2800" dirty="0"/>
              <a:t>populations </a:t>
            </a:r>
            <a:r>
              <a:rPr lang="en-US" sz="2800" b="1" dirty="0">
                <a:solidFill>
                  <a:schemeClr val="accent4">
                    <a:lumMod val="75000"/>
                  </a:schemeClr>
                </a:solidFill>
              </a:rPr>
              <a:t>over the next 5 years </a:t>
            </a:r>
            <a:r>
              <a:rPr lang="en-US" sz="2800" dirty="0"/>
              <a:t>in the </a:t>
            </a:r>
            <a:r>
              <a:rPr lang="en-US" sz="2800" b="1" dirty="0">
                <a:solidFill>
                  <a:srgbClr val="FF7C80"/>
                </a:solidFill>
              </a:rPr>
              <a:t>Little Colorado River, below the Glen Canyon </a:t>
            </a:r>
            <a:r>
              <a:rPr lang="en-US" sz="2800" dirty="0"/>
              <a:t>Dam considering </a:t>
            </a:r>
            <a:r>
              <a:rPr lang="en-US" sz="2800" b="1" dirty="0">
                <a:solidFill>
                  <a:schemeClr val="bg1">
                    <a:lumMod val="50000"/>
                  </a:schemeClr>
                </a:solidFill>
              </a:rPr>
              <a:t>sacred sites and spiritual values of local Native American tribes (e.g., avoid taking of life), humpback chub recovery, trout invasion, recreational values, cost, and local economies.</a:t>
            </a:r>
          </a:p>
        </p:txBody>
      </p:sp>
      <p:sp>
        <p:nvSpPr>
          <p:cNvPr id="55" name="TextBox 54">
            <a:extLst>
              <a:ext uri="{FF2B5EF4-FFF2-40B4-BE49-F238E27FC236}">
                <a16:creationId xmlns:a16="http://schemas.microsoft.com/office/drawing/2014/main" id="{BC9AF3E9-4C32-A607-B4BD-65E8CD9881B9}"/>
              </a:ext>
            </a:extLst>
          </p:cNvPr>
          <p:cNvSpPr txBox="1"/>
          <p:nvPr/>
        </p:nvSpPr>
        <p:spPr>
          <a:xfrm>
            <a:off x="290547" y="86738"/>
            <a:ext cx="6888616" cy="400110"/>
          </a:xfrm>
          <a:prstGeom prst="rect">
            <a:avLst/>
          </a:prstGeom>
          <a:noFill/>
        </p:spPr>
        <p:txBody>
          <a:bodyPr wrap="square" rtlCol="0">
            <a:spAutoFit/>
          </a:bodyPr>
          <a:lstStyle/>
          <a:p>
            <a:r>
              <a:rPr lang="en-US" sz="2000" b="1" dirty="0"/>
              <a:t>SDM project: </a:t>
            </a:r>
            <a:r>
              <a:rPr lang="en-US" sz="2000" dirty="0"/>
              <a:t>Non-native fish control below glen canyon dam</a:t>
            </a:r>
          </a:p>
        </p:txBody>
      </p:sp>
      <p:sp>
        <p:nvSpPr>
          <p:cNvPr id="56" name="Content Placeholder 2">
            <a:extLst>
              <a:ext uri="{FF2B5EF4-FFF2-40B4-BE49-F238E27FC236}">
                <a16:creationId xmlns:a16="http://schemas.microsoft.com/office/drawing/2014/main" id="{78D52FC8-F704-0769-DE5D-ACAE64F14840}"/>
              </a:ext>
            </a:extLst>
          </p:cNvPr>
          <p:cNvSpPr txBox="1">
            <a:spLocks/>
          </p:cNvSpPr>
          <p:nvPr/>
        </p:nvSpPr>
        <p:spPr>
          <a:xfrm>
            <a:off x="0" y="6646048"/>
            <a:ext cx="5658480" cy="2119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Adapted, modified, and simplified from Runge et al. 2011</a:t>
            </a:r>
          </a:p>
        </p:txBody>
      </p:sp>
      <p:sp>
        <p:nvSpPr>
          <p:cNvPr id="2" name="Star: 5 Points 1">
            <a:extLst>
              <a:ext uri="{FF2B5EF4-FFF2-40B4-BE49-F238E27FC236}">
                <a16:creationId xmlns:a16="http://schemas.microsoft.com/office/drawing/2014/main" id="{C34C469C-A978-2943-E27C-B606ED238128}"/>
              </a:ext>
            </a:extLst>
          </p:cNvPr>
          <p:cNvSpPr/>
          <p:nvPr/>
        </p:nvSpPr>
        <p:spPr>
          <a:xfrm>
            <a:off x="11898217" y="0"/>
            <a:ext cx="293783" cy="298852"/>
          </a:xfrm>
          <a:prstGeom prst="star5">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68425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687D2-5278-CC33-AD7D-21EFA181D9FA}"/>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943BAC82-686E-4A12-E73C-67CAC6828E12}"/>
              </a:ext>
            </a:extLst>
          </p:cNvPr>
          <p:cNvSpPr/>
          <p:nvPr/>
        </p:nvSpPr>
        <p:spPr>
          <a:xfrm>
            <a:off x="7976029" y="473630"/>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b="1" u="sng" dirty="0">
                <a:solidFill>
                  <a:schemeClr val="tx1"/>
                </a:solidFill>
                <a:latin typeface="+mj-lt"/>
                <a:cs typeface="Calibri" panose="020F0502020204030204" pitchFamily="34" charset="0"/>
              </a:rPr>
              <a:t>Pr</a:t>
            </a:r>
            <a:r>
              <a:rPr lang="en-US" sz="2000" dirty="0">
                <a:solidFill>
                  <a:schemeClr val="tx1"/>
                </a:solidFill>
                <a:latin typeface="+mj-lt"/>
                <a:cs typeface="Calibri" panose="020F0502020204030204" pitchFamily="34" charset="0"/>
              </a:rPr>
              <a:t>oblem</a:t>
            </a:r>
          </a:p>
          <a:p>
            <a:pPr algn="ctr" defTabSz="514350">
              <a:defRPr/>
            </a:pPr>
            <a:r>
              <a:rPr lang="en-US" sz="2000" dirty="0">
                <a:solidFill>
                  <a:schemeClr val="tx1"/>
                </a:solidFill>
                <a:latin typeface="+mj-lt"/>
                <a:cs typeface="Calibri" panose="020F0502020204030204" pitchFamily="34" charset="0"/>
              </a:rPr>
              <a:t>framing</a:t>
            </a:r>
          </a:p>
        </p:txBody>
      </p:sp>
      <p:sp>
        <p:nvSpPr>
          <p:cNvPr id="9" name="Oval 8">
            <a:extLst>
              <a:ext uri="{FF2B5EF4-FFF2-40B4-BE49-F238E27FC236}">
                <a16:creationId xmlns:a16="http://schemas.microsoft.com/office/drawing/2014/main" id="{2BF6F984-C520-B63C-12D2-0D4AAC875DBE}"/>
              </a:ext>
            </a:extLst>
          </p:cNvPr>
          <p:cNvSpPr/>
          <p:nvPr/>
        </p:nvSpPr>
        <p:spPr>
          <a:xfrm>
            <a:off x="10093475" y="1757869"/>
            <a:ext cx="1980286" cy="128423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bg1"/>
                </a:solidFill>
                <a:latin typeface="+mj-lt"/>
                <a:cs typeface="Calibri" panose="020F0502020204030204" pitchFamily="34" charset="0"/>
              </a:rPr>
              <a:t>Articulate</a:t>
            </a:r>
          </a:p>
          <a:p>
            <a:pPr algn="ctr" defTabSz="514350">
              <a:defRPr/>
            </a:pPr>
            <a:r>
              <a:rPr lang="en-US" sz="2000" b="1" u="sng" dirty="0">
                <a:solidFill>
                  <a:schemeClr val="bg1"/>
                </a:solidFill>
                <a:latin typeface="+mj-lt"/>
                <a:cs typeface="Calibri" panose="020F0502020204030204" pitchFamily="34" charset="0"/>
              </a:rPr>
              <a:t>O</a:t>
            </a:r>
            <a:r>
              <a:rPr lang="en-US" sz="2000" dirty="0">
                <a:solidFill>
                  <a:schemeClr val="bg1"/>
                </a:solidFill>
                <a:latin typeface="+mj-lt"/>
                <a:cs typeface="Calibri" panose="020F0502020204030204" pitchFamily="34" charset="0"/>
              </a:rPr>
              <a:t>bjectives</a:t>
            </a:r>
          </a:p>
        </p:txBody>
      </p:sp>
      <p:cxnSp>
        <p:nvCxnSpPr>
          <p:cNvPr id="10" name="Straight Arrow Connector 9">
            <a:extLst>
              <a:ext uri="{FF2B5EF4-FFF2-40B4-BE49-F238E27FC236}">
                <a16:creationId xmlns:a16="http://schemas.microsoft.com/office/drawing/2014/main" id="{197CBCBC-B31C-A7C5-4517-59D9F4C98D08}"/>
              </a:ext>
            </a:extLst>
          </p:cNvPr>
          <p:cNvCxnSpPr>
            <a:cxnSpLocks/>
            <a:stCxn id="6" idx="6"/>
            <a:endCxn id="9" idx="0"/>
          </p:cNvCxnSpPr>
          <p:nvPr/>
        </p:nvCxnSpPr>
        <p:spPr>
          <a:xfrm>
            <a:off x="9956315" y="1115750"/>
            <a:ext cx="1127303" cy="64211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BD0CD188-6ECE-DE30-E6CB-B0EFF2EBE16C}"/>
              </a:ext>
            </a:extLst>
          </p:cNvPr>
          <p:cNvSpPr txBox="1"/>
          <p:nvPr/>
        </p:nvSpPr>
        <p:spPr>
          <a:xfrm>
            <a:off x="355862" y="530972"/>
            <a:ext cx="5842923" cy="584775"/>
          </a:xfrm>
          <a:prstGeom prst="rect">
            <a:avLst/>
          </a:prstGeom>
          <a:solidFill>
            <a:schemeClr val="bg1"/>
          </a:solidFill>
          <a:ln w="38100">
            <a:solidFill>
              <a:schemeClr val="tx1"/>
            </a:solidFill>
          </a:ln>
        </p:spPr>
        <p:txBody>
          <a:bodyPr wrap="square">
            <a:spAutoFit/>
          </a:bodyPr>
          <a:lstStyle/>
          <a:p>
            <a:r>
              <a:rPr lang="en-US" sz="3200" b="1" u="sng" dirty="0"/>
              <a:t>O</a:t>
            </a:r>
            <a:r>
              <a:rPr lang="en-US" sz="3200" dirty="0"/>
              <a:t>bjectives:</a:t>
            </a:r>
          </a:p>
        </p:txBody>
      </p:sp>
      <p:sp>
        <p:nvSpPr>
          <p:cNvPr id="55" name="TextBox 54">
            <a:extLst>
              <a:ext uri="{FF2B5EF4-FFF2-40B4-BE49-F238E27FC236}">
                <a16:creationId xmlns:a16="http://schemas.microsoft.com/office/drawing/2014/main" id="{77ED5D78-5CB4-EF82-8662-EECE419CA830}"/>
              </a:ext>
            </a:extLst>
          </p:cNvPr>
          <p:cNvSpPr txBox="1"/>
          <p:nvPr/>
        </p:nvSpPr>
        <p:spPr>
          <a:xfrm>
            <a:off x="290547" y="86738"/>
            <a:ext cx="6888616" cy="400110"/>
          </a:xfrm>
          <a:prstGeom prst="rect">
            <a:avLst/>
          </a:prstGeom>
          <a:noFill/>
        </p:spPr>
        <p:txBody>
          <a:bodyPr wrap="square" rtlCol="0">
            <a:spAutoFit/>
          </a:bodyPr>
          <a:lstStyle/>
          <a:p>
            <a:r>
              <a:rPr lang="en-US" sz="2000" b="1" dirty="0"/>
              <a:t>SDM project: </a:t>
            </a:r>
            <a:r>
              <a:rPr lang="en-US" sz="2000" dirty="0"/>
              <a:t>Non-native fish control below glen canyon dam</a:t>
            </a:r>
          </a:p>
        </p:txBody>
      </p:sp>
      <p:sp>
        <p:nvSpPr>
          <p:cNvPr id="56" name="Content Placeholder 2">
            <a:extLst>
              <a:ext uri="{FF2B5EF4-FFF2-40B4-BE49-F238E27FC236}">
                <a16:creationId xmlns:a16="http://schemas.microsoft.com/office/drawing/2014/main" id="{89D70043-FCA8-58B2-8A7F-D94277C770E7}"/>
              </a:ext>
            </a:extLst>
          </p:cNvPr>
          <p:cNvSpPr txBox="1">
            <a:spLocks/>
          </p:cNvSpPr>
          <p:nvPr/>
        </p:nvSpPr>
        <p:spPr>
          <a:xfrm>
            <a:off x="0" y="6646048"/>
            <a:ext cx="5658480" cy="2119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Adapted, modified, and simplified from Runge et al. 2011</a:t>
            </a:r>
          </a:p>
        </p:txBody>
      </p:sp>
      <p:sp>
        <p:nvSpPr>
          <p:cNvPr id="16" name="Rectangle 15">
            <a:extLst>
              <a:ext uri="{FF2B5EF4-FFF2-40B4-BE49-F238E27FC236}">
                <a16:creationId xmlns:a16="http://schemas.microsoft.com/office/drawing/2014/main" id="{D36AA2DE-4410-CA5A-6868-51B5F1F475D3}"/>
              </a:ext>
            </a:extLst>
          </p:cNvPr>
          <p:cNvSpPr/>
          <p:nvPr/>
        </p:nvSpPr>
        <p:spPr>
          <a:xfrm>
            <a:off x="541017" y="2480791"/>
            <a:ext cx="2443536" cy="1108753"/>
          </a:xfrm>
          <a:prstGeom prst="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19" name="Rectangle 18">
            <a:extLst>
              <a:ext uri="{FF2B5EF4-FFF2-40B4-BE49-F238E27FC236}">
                <a16:creationId xmlns:a16="http://schemas.microsoft.com/office/drawing/2014/main" id="{644EB378-5788-300B-4428-E36F2B761698}"/>
              </a:ext>
            </a:extLst>
          </p:cNvPr>
          <p:cNvSpPr/>
          <p:nvPr/>
        </p:nvSpPr>
        <p:spPr>
          <a:xfrm>
            <a:off x="3214944" y="2480790"/>
            <a:ext cx="2443536" cy="1108753"/>
          </a:xfrm>
          <a:prstGeom prst="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20" name="Rectangle 19">
            <a:extLst>
              <a:ext uri="{FF2B5EF4-FFF2-40B4-BE49-F238E27FC236}">
                <a16:creationId xmlns:a16="http://schemas.microsoft.com/office/drawing/2014/main" id="{3DAE2768-5D70-522C-8E0C-6CB9F71010E5}"/>
              </a:ext>
            </a:extLst>
          </p:cNvPr>
          <p:cNvSpPr/>
          <p:nvPr/>
        </p:nvSpPr>
        <p:spPr>
          <a:xfrm>
            <a:off x="541017" y="3863218"/>
            <a:ext cx="2443536" cy="1108753"/>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21" name="Rectangle 20">
            <a:extLst>
              <a:ext uri="{FF2B5EF4-FFF2-40B4-BE49-F238E27FC236}">
                <a16:creationId xmlns:a16="http://schemas.microsoft.com/office/drawing/2014/main" id="{102FC01B-8F56-7EAD-91A9-F2E95BF2A421}"/>
              </a:ext>
            </a:extLst>
          </p:cNvPr>
          <p:cNvSpPr/>
          <p:nvPr/>
        </p:nvSpPr>
        <p:spPr>
          <a:xfrm>
            <a:off x="3214944" y="3862333"/>
            <a:ext cx="2443536" cy="1108753"/>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22" name="Rectangle 21">
            <a:extLst>
              <a:ext uri="{FF2B5EF4-FFF2-40B4-BE49-F238E27FC236}">
                <a16:creationId xmlns:a16="http://schemas.microsoft.com/office/drawing/2014/main" id="{CC9F74FB-A1B6-55C6-0B20-3BBCC88C1641}"/>
              </a:ext>
            </a:extLst>
          </p:cNvPr>
          <p:cNvSpPr/>
          <p:nvPr/>
        </p:nvSpPr>
        <p:spPr>
          <a:xfrm>
            <a:off x="541017" y="1719180"/>
            <a:ext cx="4892483" cy="584775"/>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800" b="1" dirty="0">
                <a:solidFill>
                  <a:schemeClr val="tx1"/>
                </a:solidFill>
              </a:rPr>
              <a:t>Fundamental objectives</a:t>
            </a:r>
          </a:p>
        </p:txBody>
      </p:sp>
      <p:sp>
        <p:nvSpPr>
          <p:cNvPr id="23" name="Rectangle 22">
            <a:extLst>
              <a:ext uri="{FF2B5EF4-FFF2-40B4-BE49-F238E27FC236}">
                <a16:creationId xmlns:a16="http://schemas.microsoft.com/office/drawing/2014/main" id="{88AA23EE-B2D6-002E-5FB6-B903B3F851BB}"/>
              </a:ext>
            </a:extLst>
          </p:cNvPr>
          <p:cNvSpPr/>
          <p:nvPr/>
        </p:nvSpPr>
        <p:spPr>
          <a:xfrm>
            <a:off x="541017" y="2480790"/>
            <a:ext cx="2443536" cy="1108753"/>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24" name="Rectangle 23">
            <a:extLst>
              <a:ext uri="{FF2B5EF4-FFF2-40B4-BE49-F238E27FC236}">
                <a16:creationId xmlns:a16="http://schemas.microsoft.com/office/drawing/2014/main" id="{F257DE72-5465-5B36-30D9-EC57F8E15329}"/>
              </a:ext>
            </a:extLst>
          </p:cNvPr>
          <p:cNvSpPr/>
          <p:nvPr/>
        </p:nvSpPr>
        <p:spPr>
          <a:xfrm>
            <a:off x="3214944" y="2480789"/>
            <a:ext cx="2443536" cy="1108753"/>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25" name="TextBox 24">
            <a:extLst>
              <a:ext uri="{FF2B5EF4-FFF2-40B4-BE49-F238E27FC236}">
                <a16:creationId xmlns:a16="http://schemas.microsoft.com/office/drawing/2014/main" id="{D601F412-B555-E7F9-BB12-C90639EB1621}"/>
              </a:ext>
            </a:extLst>
          </p:cNvPr>
          <p:cNvSpPr txBox="1"/>
          <p:nvPr/>
        </p:nvSpPr>
        <p:spPr>
          <a:xfrm>
            <a:off x="513307" y="2595881"/>
            <a:ext cx="2751919" cy="923330"/>
          </a:xfrm>
          <a:prstGeom prst="rect">
            <a:avLst/>
          </a:prstGeom>
          <a:noFill/>
        </p:spPr>
        <p:txBody>
          <a:bodyPr wrap="square" rtlCol="0">
            <a:spAutoFit/>
          </a:bodyPr>
          <a:lstStyle/>
          <a:p>
            <a:r>
              <a:rPr lang="en-US" dirty="0"/>
              <a:t>Maximize resources to protect tribal sacred sites and spiritual values</a:t>
            </a:r>
          </a:p>
        </p:txBody>
      </p:sp>
      <p:sp>
        <p:nvSpPr>
          <p:cNvPr id="26" name="TextBox 25">
            <a:extLst>
              <a:ext uri="{FF2B5EF4-FFF2-40B4-BE49-F238E27FC236}">
                <a16:creationId xmlns:a16="http://schemas.microsoft.com/office/drawing/2014/main" id="{3BCE6BF5-7081-B9B4-EE07-75E388CF3277}"/>
              </a:ext>
            </a:extLst>
          </p:cNvPr>
          <p:cNvSpPr txBox="1"/>
          <p:nvPr/>
        </p:nvSpPr>
        <p:spPr>
          <a:xfrm>
            <a:off x="3262658" y="2642047"/>
            <a:ext cx="2348107" cy="830997"/>
          </a:xfrm>
          <a:prstGeom prst="rect">
            <a:avLst/>
          </a:prstGeom>
          <a:noFill/>
        </p:spPr>
        <p:txBody>
          <a:bodyPr wrap="square" rtlCol="0">
            <a:spAutoFit/>
          </a:bodyPr>
          <a:lstStyle/>
          <a:p>
            <a:pPr algn="ctr"/>
            <a:r>
              <a:rPr lang="en-US" sz="2400" dirty="0"/>
              <a:t>Maximize native species integrity</a:t>
            </a:r>
          </a:p>
        </p:txBody>
      </p:sp>
      <p:sp>
        <p:nvSpPr>
          <p:cNvPr id="27" name="TextBox 26">
            <a:extLst>
              <a:ext uri="{FF2B5EF4-FFF2-40B4-BE49-F238E27FC236}">
                <a16:creationId xmlns:a16="http://schemas.microsoft.com/office/drawing/2014/main" id="{A98A85AA-F044-8A82-9310-5E351F8AD8F0}"/>
              </a:ext>
            </a:extLst>
          </p:cNvPr>
          <p:cNvSpPr txBox="1"/>
          <p:nvPr/>
        </p:nvSpPr>
        <p:spPr>
          <a:xfrm>
            <a:off x="620821" y="4024475"/>
            <a:ext cx="2348107" cy="830997"/>
          </a:xfrm>
          <a:prstGeom prst="rect">
            <a:avLst/>
          </a:prstGeom>
          <a:noFill/>
        </p:spPr>
        <p:txBody>
          <a:bodyPr wrap="square" rtlCol="0">
            <a:spAutoFit/>
          </a:bodyPr>
          <a:lstStyle/>
          <a:p>
            <a:pPr algn="ctr"/>
            <a:r>
              <a:rPr lang="en-US" sz="2400" dirty="0"/>
              <a:t>Maximize recreation</a:t>
            </a:r>
          </a:p>
        </p:txBody>
      </p:sp>
      <p:sp>
        <p:nvSpPr>
          <p:cNvPr id="28" name="TextBox 27">
            <a:extLst>
              <a:ext uri="{FF2B5EF4-FFF2-40B4-BE49-F238E27FC236}">
                <a16:creationId xmlns:a16="http://schemas.microsoft.com/office/drawing/2014/main" id="{D14F87A9-D103-F78D-ED98-9B2F0C4EF915}"/>
              </a:ext>
            </a:extLst>
          </p:cNvPr>
          <p:cNvSpPr txBox="1"/>
          <p:nvPr/>
        </p:nvSpPr>
        <p:spPr>
          <a:xfrm>
            <a:off x="3512816" y="4023591"/>
            <a:ext cx="1847791" cy="830997"/>
          </a:xfrm>
          <a:prstGeom prst="rect">
            <a:avLst/>
          </a:prstGeom>
          <a:noFill/>
        </p:spPr>
        <p:txBody>
          <a:bodyPr wrap="square" rtlCol="0">
            <a:spAutoFit/>
          </a:bodyPr>
          <a:lstStyle/>
          <a:p>
            <a:pPr algn="ctr"/>
            <a:r>
              <a:rPr lang="en-US" sz="2400" dirty="0"/>
              <a:t>Minimize cost</a:t>
            </a:r>
          </a:p>
        </p:txBody>
      </p:sp>
    </p:spTree>
    <p:extLst>
      <p:ext uri="{BB962C8B-B14F-4D97-AF65-F5344CB8AC3E}">
        <p14:creationId xmlns:p14="http://schemas.microsoft.com/office/powerpoint/2010/main" val="5886446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AC77B-097B-D51F-2A1B-942FE47A3F7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AAC225C-1316-D42D-E0E2-6454BD122943}"/>
              </a:ext>
            </a:extLst>
          </p:cNvPr>
          <p:cNvSpPr txBox="1"/>
          <p:nvPr/>
        </p:nvSpPr>
        <p:spPr>
          <a:xfrm>
            <a:off x="770719" y="505383"/>
            <a:ext cx="10971289" cy="584775"/>
          </a:xfrm>
          <a:prstGeom prst="rect">
            <a:avLst/>
          </a:prstGeom>
          <a:solidFill>
            <a:schemeClr val="bg1"/>
          </a:solidFill>
          <a:ln w="38100">
            <a:solidFill>
              <a:schemeClr val="tx1"/>
            </a:solidFill>
          </a:ln>
        </p:spPr>
        <p:txBody>
          <a:bodyPr wrap="square">
            <a:spAutoFit/>
          </a:bodyPr>
          <a:lstStyle/>
          <a:p>
            <a:r>
              <a:rPr lang="en-US" sz="3200" b="1" u="sng" dirty="0"/>
              <a:t>O</a:t>
            </a:r>
            <a:r>
              <a:rPr lang="en-US" sz="3200" dirty="0"/>
              <a:t>bjectives (objectives hierarchy)</a:t>
            </a:r>
          </a:p>
        </p:txBody>
      </p:sp>
      <p:sp>
        <p:nvSpPr>
          <p:cNvPr id="17" name="Rectangle 16">
            <a:extLst>
              <a:ext uri="{FF2B5EF4-FFF2-40B4-BE49-F238E27FC236}">
                <a16:creationId xmlns:a16="http://schemas.microsoft.com/office/drawing/2014/main" id="{8228F1D0-00AD-1530-AE87-8A12FBC8BEE8}"/>
              </a:ext>
            </a:extLst>
          </p:cNvPr>
          <p:cNvSpPr/>
          <p:nvPr/>
        </p:nvSpPr>
        <p:spPr>
          <a:xfrm>
            <a:off x="6118573" y="1864432"/>
            <a:ext cx="2443536" cy="1108753"/>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18" name="Rectangle 17">
            <a:extLst>
              <a:ext uri="{FF2B5EF4-FFF2-40B4-BE49-F238E27FC236}">
                <a16:creationId xmlns:a16="http://schemas.microsoft.com/office/drawing/2014/main" id="{B83AF73C-008D-A616-70BD-F94DA6FA65F9}"/>
              </a:ext>
            </a:extLst>
          </p:cNvPr>
          <p:cNvSpPr/>
          <p:nvPr/>
        </p:nvSpPr>
        <p:spPr>
          <a:xfrm>
            <a:off x="8792500" y="1864431"/>
            <a:ext cx="2443536" cy="1108753"/>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19" name="Rectangle 18">
            <a:extLst>
              <a:ext uri="{FF2B5EF4-FFF2-40B4-BE49-F238E27FC236}">
                <a16:creationId xmlns:a16="http://schemas.microsoft.com/office/drawing/2014/main" id="{0F87CBBA-964B-ECFF-C535-7BAA16031517}"/>
              </a:ext>
            </a:extLst>
          </p:cNvPr>
          <p:cNvSpPr/>
          <p:nvPr/>
        </p:nvSpPr>
        <p:spPr>
          <a:xfrm rot="16200000">
            <a:off x="-286305" y="3728254"/>
            <a:ext cx="1702315" cy="951165"/>
          </a:xfrm>
          <a:prstGeom prst="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800" b="1" dirty="0">
                <a:solidFill>
                  <a:schemeClr val="tx1"/>
                </a:solidFill>
              </a:rPr>
              <a:t>Means objectives</a:t>
            </a:r>
          </a:p>
        </p:txBody>
      </p:sp>
      <p:sp>
        <p:nvSpPr>
          <p:cNvPr id="20" name="Rectangle 19">
            <a:extLst>
              <a:ext uri="{FF2B5EF4-FFF2-40B4-BE49-F238E27FC236}">
                <a16:creationId xmlns:a16="http://schemas.microsoft.com/office/drawing/2014/main" id="{83A50441-7BE0-0BDD-664E-CA6FA7370CBD}"/>
              </a:ext>
            </a:extLst>
          </p:cNvPr>
          <p:cNvSpPr/>
          <p:nvPr/>
        </p:nvSpPr>
        <p:spPr>
          <a:xfrm>
            <a:off x="1359537" y="3642435"/>
            <a:ext cx="1265899" cy="1108753"/>
          </a:xfrm>
          <a:prstGeom prst="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21" name="Rectangle 20">
            <a:extLst>
              <a:ext uri="{FF2B5EF4-FFF2-40B4-BE49-F238E27FC236}">
                <a16:creationId xmlns:a16="http://schemas.microsoft.com/office/drawing/2014/main" id="{472B842A-F485-9C00-F8AD-F8EC547C6C60}"/>
              </a:ext>
            </a:extLst>
          </p:cNvPr>
          <p:cNvSpPr/>
          <p:nvPr/>
        </p:nvSpPr>
        <p:spPr>
          <a:xfrm>
            <a:off x="2836460" y="3642435"/>
            <a:ext cx="1265899" cy="1108753"/>
          </a:xfrm>
          <a:prstGeom prst="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22" name="Rectangle 21">
            <a:extLst>
              <a:ext uri="{FF2B5EF4-FFF2-40B4-BE49-F238E27FC236}">
                <a16:creationId xmlns:a16="http://schemas.microsoft.com/office/drawing/2014/main" id="{4C887368-082C-8CD3-440C-BF3C267E3DF7}"/>
              </a:ext>
            </a:extLst>
          </p:cNvPr>
          <p:cNvSpPr/>
          <p:nvPr/>
        </p:nvSpPr>
        <p:spPr>
          <a:xfrm>
            <a:off x="4313383" y="3642435"/>
            <a:ext cx="1265899" cy="1108753"/>
          </a:xfrm>
          <a:prstGeom prst="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24" name="Rectangle 23">
            <a:extLst>
              <a:ext uri="{FF2B5EF4-FFF2-40B4-BE49-F238E27FC236}">
                <a16:creationId xmlns:a16="http://schemas.microsoft.com/office/drawing/2014/main" id="{C735008E-0C00-1994-6880-84395C79B8C4}"/>
              </a:ext>
            </a:extLst>
          </p:cNvPr>
          <p:cNvSpPr/>
          <p:nvPr/>
        </p:nvSpPr>
        <p:spPr>
          <a:xfrm>
            <a:off x="5790306" y="3642435"/>
            <a:ext cx="1265899" cy="1108753"/>
          </a:xfrm>
          <a:prstGeom prst="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25" name="Rectangle 24">
            <a:extLst>
              <a:ext uri="{FF2B5EF4-FFF2-40B4-BE49-F238E27FC236}">
                <a16:creationId xmlns:a16="http://schemas.microsoft.com/office/drawing/2014/main" id="{3B659437-5E45-ACC4-7107-FF08A1B111A1}"/>
              </a:ext>
            </a:extLst>
          </p:cNvPr>
          <p:cNvSpPr/>
          <p:nvPr/>
        </p:nvSpPr>
        <p:spPr>
          <a:xfrm>
            <a:off x="7261337" y="3642434"/>
            <a:ext cx="1265899" cy="1108753"/>
          </a:xfrm>
          <a:prstGeom prst="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26" name="Rectangle 25">
            <a:extLst>
              <a:ext uri="{FF2B5EF4-FFF2-40B4-BE49-F238E27FC236}">
                <a16:creationId xmlns:a16="http://schemas.microsoft.com/office/drawing/2014/main" id="{7FF4B9BF-6238-1DDA-28F8-C84967B2BC7A}"/>
              </a:ext>
            </a:extLst>
          </p:cNvPr>
          <p:cNvSpPr/>
          <p:nvPr/>
        </p:nvSpPr>
        <p:spPr>
          <a:xfrm>
            <a:off x="8732368" y="3656482"/>
            <a:ext cx="1265899" cy="1108753"/>
          </a:xfrm>
          <a:prstGeom prst="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27" name="Rectangle 26">
            <a:extLst>
              <a:ext uri="{FF2B5EF4-FFF2-40B4-BE49-F238E27FC236}">
                <a16:creationId xmlns:a16="http://schemas.microsoft.com/office/drawing/2014/main" id="{D1C08105-520B-0252-AB9D-2F16B6AAAF98}"/>
              </a:ext>
            </a:extLst>
          </p:cNvPr>
          <p:cNvSpPr/>
          <p:nvPr/>
        </p:nvSpPr>
        <p:spPr>
          <a:xfrm>
            <a:off x="10203399" y="3656482"/>
            <a:ext cx="1265899" cy="1108753"/>
          </a:xfrm>
          <a:prstGeom prst="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28" name="Rectangle 27">
            <a:extLst>
              <a:ext uri="{FF2B5EF4-FFF2-40B4-BE49-F238E27FC236}">
                <a16:creationId xmlns:a16="http://schemas.microsoft.com/office/drawing/2014/main" id="{7FC4E15B-D204-D28F-0B7F-5C2FE2A6437E}"/>
              </a:ext>
            </a:extLst>
          </p:cNvPr>
          <p:cNvSpPr/>
          <p:nvPr/>
        </p:nvSpPr>
        <p:spPr>
          <a:xfrm>
            <a:off x="770719" y="1194084"/>
            <a:ext cx="10855317" cy="584775"/>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800" b="1" dirty="0">
                <a:solidFill>
                  <a:schemeClr val="tx1"/>
                </a:solidFill>
              </a:rPr>
              <a:t>Fundamental objectives</a:t>
            </a:r>
          </a:p>
        </p:txBody>
      </p:sp>
      <p:sp>
        <p:nvSpPr>
          <p:cNvPr id="29" name="Rectangle 28">
            <a:extLst>
              <a:ext uri="{FF2B5EF4-FFF2-40B4-BE49-F238E27FC236}">
                <a16:creationId xmlns:a16="http://schemas.microsoft.com/office/drawing/2014/main" id="{CF568856-5FF9-211A-9056-292446A2DB55}"/>
              </a:ext>
            </a:extLst>
          </p:cNvPr>
          <p:cNvSpPr/>
          <p:nvPr/>
        </p:nvSpPr>
        <p:spPr>
          <a:xfrm>
            <a:off x="770719" y="1864432"/>
            <a:ext cx="2443536" cy="1108753"/>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30" name="Rectangle 29">
            <a:extLst>
              <a:ext uri="{FF2B5EF4-FFF2-40B4-BE49-F238E27FC236}">
                <a16:creationId xmlns:a16="http://schemas.microsoft.com/office/drawing/2014/main" id="{D869DF46-F505-48EF-C65A-A129619E17DA}"/>
              </a:ext>
            </a:extLst>
          </p:cNvPr>
          <p:cNvSpPr/>
          <p:nvPr/>
        </p:nvSpPr>
        <p:spPr>
          <a:xfrm>
            <a:off x="3444646" y="1864431"/>
            <a:ext cx="2443536" cy="1108753"/>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31" name="Rectangle 30">
            <a:extLst>
              <a:ext uri="{FF2B5EF4-FFF2-40B4-BE49-F238E27FC236}">
                <a16:creationId xmlns:a16="http://schemas.microsoft.com/office/drawing/2014/main" id="{BE00FFBE-B0AA-B112-5ECA-AF770C4C200A}"/>
              </a:ext>
            </a:extLst>
          </p:cNvPr>
          <p:cNvSpPr/>
          <p:nvPr/>
        </p:nvSpPr>
        <p:spPr>
          <a:xfrm>
            <a:off x="1040435" y="5137473"/>
            <a:ext cx="3848357" cy="1488142"/>
          </a:xfrm>
          <a:prstGeom prst="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800" b="1" dirty="0">
                <a:solidFill>
                  <a:schemeClr val="tx1"/>
                </a:solidFill>
              </a:rPr>
              <a:t>Process objectives</a:t>
            </a:r>
          </a:p>
          <a:p>
            <a:pPr algn="ctr"/>
            <a:r>
              <a:rPr lang="en-US" sz="2400" dirty="0">
                <a:solidFill>
                  <a:schemeClr val="tx1"/>
                </a:solidFill>
              </a:rPr>
              <a:t>- Be respectful of tribal values and rituals</a:t>
            </a:r>
          </a:p>
        </p:txBody>
      </p:sp>
      <p:sp>
        <p:nvSpPr>
          <p:cNvPr id="32" name="Rectangle 31">
            <a:extLst>
              <a:ext uri="{FF2B5EF4-FFF2-40B4-BE49-F238E27FC236}">
                <a16:creationId xmlns:a16="http://schemas.microsoft.com/office/drawing/2014/main" id="{5CAB89AF-C83B-C959-E9E6-E004FAE998D0}"/>
              </a:ext>
            </a:extLst>
          </p:cNvPr>
          <p:cNvSpPr/>
          <p:nvPr/>
        </p:nvSpPr>
        <p:spPr>
          <a:xfrm>
            <a:off x="5007331" y="5054994"/>
            <a:ext cx="3848357" cy="1653100"/>
          </a:xfrm>
          <a:prstGeom prst="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800" b="1" dirty="0">
                <a:solidFill>
                  <a:schemeClr val="tx1"/>
                </a:solidFill>
              </a:rPr>
              <a:t>Strategic objectives</a:t>
            </a:r>
          </a:p>
          <a:p>
            <a:r>
              <a:rPr lang="en-US" b="1" dirty="0">
                <a:solidFill>
                  <a:schemeClr val="tx1"/>
                </a:solidFill>
              </a:rPr>
              <a:t>-</a:t>
            </a:r>
            <a:r>
              <a:rPr lang="en-US" dirty="0">
                <a:solidFill>
                  <a:schemeClr val="tx1"/>
                </a:solidFill>
              </a:rPr>
              <a:t>Operate within the authority, capabilities, and legal responsibility of the Bureau of Reclamation</a:t>
            </a:r>
          </a:p>
          <a:p>
            <a:r>
              <a:rPr lang="en-US" dirty="0">
                <a:solidFill>
                  <a:schemeClr val="tx1"/>
                </a:solidFill>
              </a:rPr>
              <a:t>- Follow ESA compliances</a:t>
            </a:r>
          </a:p>
        </p:txBody>
      </p:sp>
      <p:cxnSp>
        <p:nvCxnSpPr>
          <p:cNvPr id="34" name="Straight Arrow Connector 33">
            <a:extLst>
              <a:ext uri="{FF2B5EF4-FFF2-40B4-BE49-F238E27FC236}">
                <a16:creationId xmlns:a16="http://schemas.microsoft.com/office/drawing/2014/main" id="{038946E9-D2BB-D0DE-8247-F01F45715ABB}"/>
              </a:ext>
            </a:extLst>
          </p:cNvPr>
          <p:cNvCxnSpPr>
            <a:cxnSpLocks/>
            <a:stCxn id="20" idx="0"/>
          </p:cNvCxnSpPr>
          <p:nvPr/>
        </p:nvCxnSpPr>
        <p:spPr>
          <a:xfrm flipV="1">
            <a:off x="1992487" y="2973185"/>
            <a:ext cx="0" cy="6692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0AEDB6F-B647-2CCC-E591-9FB9014A3098}"/>
              </a:ext>
            </a:extLst>
          </p:cNvPr>
          <p:cNvCxnSpPr>
            <a:cxnSpLocks/>
            <a:stCxn id="21" idx="0"/>
          </p:cNvCxnSpPr>
          <p:nvPr/>
        </p:nvCxnSpPr>
        <p:spPr>
          <a:xfrm flipV="1">
            <a:off x="3469410" y="2973184"/>
            <a:ext cx="1197004" cy="6692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B3C284B-0D81-6B0D-31A7-CC90C858D25C}"/>
              </a:ext>
            </a:extLst>
          </p:cNvPr>
          <p:cNvCxnSpPr>
            <a:cxnSpLocks/>
            <a:stCxn id="22" idx="0"/>
          </p:cNvCxnSpPr>
          <p:nvPr/>
        </p:nvCxnSpPr>
        <p:spPr>
          <a:xfrm flipH="1" flipV="1">
            <a:off x="4666414" y="2973184"/>
            <a:ext cx="279919" cy="6692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5A88797-3C93-2631-3140-8427651EDD8C}"/>
              </a:ext>
            </a:extLst>
          </p:cNvPr>
          <p:cNvCxnSpPr>
            <a:cxnSpLocks/>
            <a:stCxn id="24" idx="0"/>
          </p:cNvCxnSpPr>
          <p:nvPr/>
        </p:nvCxnSpPr>
        <p:spPr>
          <a:xfrm flipV="1">
            <a:off x="6423256" y="2973185"/>
            <a:ext cx="917085" cy="6692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F619188-09D3-AD5B-C028-DA47A453C2E4}"/>
              </a:ext>
            </a:extLst>
          </p:cNvPr>
          <p:cNvCxnSpPr>
            <a:cxnSpLocks/>
            <a:stCxn id="25" idx="0"/>
          </p:cNvCxnSpPr>
          <p:nvPr/>
        </p:nvCxnSpPr>
        <p:spPr>
          <a:xfrm flipH="1" flipV="1">
            <a:off x="7340341" y="2973185"/>
            <a:ext cx="553946" cy="6692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973476E-6024-A358-03E5-F02FFCFCE946}"/>
              </a:ext>
            </a:extLst>
          </p:cNvPr>
          <p:cNvCxnSpPr>
            <a:cxnSpLocks/>
            <a:stCxn id="26" idx="0"/>
          </p:cNvCxnSpPr>
          <p:nvPr/>
        </p:nvCxnSpPr>
        <p:spPr>
          <a:xfrm flipV="1">
            <a:off x="9365318" y="2973184"/>
            <a:ext cx="648950" cy="6832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0F04FBE-2E1B-CE80-F904-90B33837A4D6}"/>
              </a:ext>
            </a:extLst>
          </p:cNvPr>
          <p:cNvCxnSpPr>
            <a:cxnSpLocks/>
            <a:stCxn id="27" idx="0"/>
          </p:cNvCxnSpPr>
          <p:nvPr/>
        </p:nvCxnSpPr>
        <p:spPr>
          <a:xfrm flipH="1" flipV="1">
            <a:off x="10014268" y="2973184"/>
            <a:ext cx="822081" cy="6832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E54DBEF-720B-030F-98C8-56A7E0C1C45A}"/>
              </a:ext>
            </a:extLst>
          </p:cNvPr>
          <p:cNvSpPr txBox="1"/>
          <p:nvPr/>
        </p:nvSpPr>
        <p:spPr>
          <a:xfrm>
            <a:off x="743009" y="1979523"/>
            <a:ext cx="2751919" cy="923330"/>
          </a:xfrm>
          <a:prstGeom prst="rect">
            <a:avLst/>
          </a:prstGeom>
          <a:noFill/>
        </p:spPr>
        <p:txBody>
          <a:bodyPr wrap="square" rtlCol="0">
            <a:spAutoFit/>
          </a:bodyPr>
          <a:lstStyle/>
          <a:p>
            <a:r>
              <a:rPr lang="en-US" dirty="0"/>
              <a:t>Maximize resources to protect tribal sacred sites and spiritual values</a:t>
            </a:r>
          </a:p>
        </p:txBody>
      </p:sp>
      <p:sp>
        <p:nvSpPr>
          <p:cNvPr id="4" name="TextBox 3">
            <a:extLst>
              <a:ext uri="{FF2B5EF4-FFF2-40B4-BE49-F238E27FC236}">
                <a16:creationId xmlns:a16="http://schemas.microsoft.com/office/drawing/2014/main" id="{B9D9116B-D82B-360B-4D03-59FF733671A3}"/>
              </a:ext>
            </a:extLst>
          </p:cNvPr>
          <p:cNvSpPr txBox="1"/>
          <p:nvPr/>
        </p:nvSpPr>
        <p:spPr>
          <a:xfrm>
            <a:off x="3492360" y="2025689"/>
            <a:ext cx="2348107" cy="830997"/>
          </a:xfrm>
          <a:prstGeom prst="rect">
            <a:avLst/>
          </a:prstGeom>
          <a:noFill/>
        </p:spPr>
        <p:txBody>
          <a:bodyPr wrap="square" rtlCol="0">
            <a:spAutoFit/>
          </a:bodyPr>
          <a:lstStyle/>
          <a:p>
            <a:pPr algn="ctr"/>
            <a:r>
              <a:rPr lang="en-US" sz="2400" dirty="0"/>
              <a:t>Maximize native species integrity</a:t>
            </a:r>
          </a:p>
        </p:txBody>
      </p:sp>
      <p:sp>
        <p:nvSpPr>
          <p:cNvPr id="6" name="Content Placeholder 2">
            <a:extLst>
              <a:ext uri="{FF2B5EF4-FFF2-40B4-BE49-F238E27FC236}">
                <a16:creationId xmlns:a16="http://schemas.microsoft.com/office/drawing/2014/main" id="{B227281C-2BCE-C604-5231-C1E44B1169FA}"/>
              </a:ext>
            </a:extLst>
          </p:cNvPr>
          <p:cNvSpPr txBox="1">
            <a:spLocks/>
          </p:cNvSpPr>
          <p:nvPr/>
        </p:nvSpPr>
        <p:spPr>
          <a:xfrm>
            <a:off x="8945248" y="5716807"/>
            <a:ext cx="2680788" cy="528249"/>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Adapted, modified, and simplified from Runge et al. 2011</a:t>
            </a:r>
          </a:p>
        </p:txBody>
      </p:sp>
      <p:sp>
        <p:nvSpPr>
          <p:cNvPr id="8" name="TextBox 7">
            <a:extLst>
              <a:ext uri="{FF2B5EF4-FFF2-40B4-BE49-F238E27FC236}">
                <a16:creationId xmlns:a16="http://schemas.microsoft.com/office/drawing/2014/main" id="{343E7FB1-6FCD-EF34-7A0D-43C9715AA0F2}"/>
              </a:ext>
            </a:extLst>
          </p:cNvPr>
          <p:cNvSpPr txBox="1"/>
          <p:nvPr/>
        </p:nvSpPr>
        <p:spPr>
          <a:xfrm>
            <a:off x="6198377" y="2025689"/>
            <a:ext cx="2348107" cy="830997"/>
          </a:xfrm>
          <a:prstGeom prst="rect">
            <a:avLst/>
          </a:prstGeom>
          <a:noFill/>
        </p:spPr>
        <p:txBody>
          <a:bodyPr wrap="square" rtlCol="0">
            <a:spAutoFit/>
          </a:bodyPr>
          <a:lstStyle/>
          <a:p>
            <a:pPr algn="ctr"/>
            <a:r>
              <a:rPr lang="en-US" sz="2400" dirty="0"/>
              <a:t>Maximize recreation</a:t>
            </a:r>
          </a:p>
        </p:txBody>
      </p:sp>
      <p:sp>
        <p:nvSpPr>
          <p:cNvPr id="9" name="TextBox 8">
            <a:extLst>
              <a:ext uri="{FF2B5EF4-FFF2-40B4-BE49-F238E27FC236}">
                <a16:creationId xmlns:a16="http://schemas.microsoft.com/office/drawing/2014/main" id="{9065C32A-5D2E-2AB3-2086-481B147A380F}"/>
              </a:ext>
            </a:extLst>
          </p:cNvPr>
          <p:cNvSpPr txBox="1"/>
          <p:nvPr/>
        </p:nvSpPr>
        <p:spPr>
          <a:xfrm>
            <a:off x="9090372" y="2025689"/>
            <a:ext cx="1847791" cy="830997"/>
          </a:xfrm>
          <a:prstGeom prst="rect">
            <a:avLst/>
          </a:prstGeom>
          <a:noFill/>
        </p:spPr>
        <p:txBody>
          <a:bodyPr wrap="square" rtlCol="0">
            <a:spAutoFit/>
          </a:bodyPr>
          <a:lstStyle/>
          <a:p>
            <a:pPr algn="ctr"/>
            <a:r>
              <a:rPr lang="en-US" sz="2400" dirty="0"/>
              <a:t>Minimize cost</a:t>
            </a:r>
          </a:p>
        </p:txBody>
      </p:sp>
      <p:sp>
        <p:nvSpPr>
          <p:cNvPr id="10" name="TextBox 9">
            <a:extLst>
              <a:ext uri="{FF2B5EF4-FFF2-40B4-BE49-F238E27FC236}">
                <a16:creationId xmlns:a16="http://schemas.microsoft.com/office/drawing/2014/main" id="{5ADE5183-7A5B-8D0B-C23D-E32350A16E47}"/>
              </a:ext>
            </a:extLst>
          </p:cNvPr>
          <p:cNvSpPr txBox="1"/>
          <p:nvPr/>
        </p:nvSpPr>
        <p:spPr>
          <a:xfrm>
            <a:off x="4349045" y="3892355"/>
            <a:ext cx="1265896" cy="646331"/>
          </a:xfrm>
          <a:prstGeom prst="rect">
            <a:avLst/>
          </a:prstGeom>
          <a:noFill/>
        </p:spPr>
        <p:txBody>
          <a:bodyPr wrap="square" rtlCol="0">
            <a:spAutoFit/>
          </a:bodyPr>
          <a:lstStyle/>
          <a:p>
            <a:r>
              <a:rPr lang="en-US" dirty="0"/>
              <a:t>Min. trout population</a:t>
            </a:r>
          </a:p>
        </p:txBody>
      </p:sp>
      <p:sp>
        <p:nvSpPr>
          <p:cNvPr id="12" name="TextBox 11">
            <a:extLst>
              <a:ext uri="{FF2B5EF4-FFF2-40B4-BE49-F238E27FC236}">
                <a16:creationId xmlns:a16="http://schemas.microsoft.com/office/drawing/2014/main" id="{78160707-9F1D-D6F1-9BFB-0EF1F3BD4BB8}"/>
              </a:ext>
            </a:extLst>
          </p:cNvPr>
          <p:cNvSpPr txBox="1"/>
          <p:nvPr/>
        </p:nvSpPr>
        <p:spPr>
          <a:xfrm>
            <a:off x="2865015" y="3873646"/>
            <a:ext cx="1197004" cy="646331"/>
          </a:xfrm>
          <a:prstGeom prst="rect">
            <a:avLst/>
          </a:prstGeom>
          <a:noFill/>
        </p:spPr>
        <p:txBody>
          <a:bodyPr wrap="square" rtlCol="0">
            <a:spAutoFit/>
          </a:bodyPr>
          <a:lstStyle/>
          <a:p>
            <a:r>
              <a:rPr lang="en-US" dirty="0"/>
              <a:t>Max. HBC population</a:t>
            </a:r>
          </a:p>
        </p:txBody>
      </p:sp>
      <p:sp>
        <p:nvSpPr>
          <p:cNvPr id="23" name="TextBox 22">
            <a:extLst>
              <a:ext uri="{FF2B5EF4-FFF2-40B4-BE49-F238E27FC236}">
                <a16:creationId xmlns:a16="http://schemas.microsoft.com/office/drawing/2014/main" id="{56D66FEE-F936-497C-D383-C02F6BF18018}"/>
              </a:ext>
            </a:extLst>
          </p:cNvPr>
          <p:cNvSpPr txBox="1"/>
          <p:nvPr/>
        </p:nvSpPr>
        <p:spPr>
          <a:xfrm>
            <a:off x="1471552" y="3735145"/>
            <a:ext cx="1124977" cy="923330"/>
          </a:xfrm>
          <a:prstGeom prst="rect">
            <a:avLst/>
          </a:prstGeom>
          <a:noFill/>
        </p:spPr>
        <p:txBody>
          <a:bodyPr wrap="square" rtlCol="0">
            <a:spAutoFit/>
          </a:bodyPr>
          <a:lstStyle/>
          <a:p>
            <a:r>
              <a:rPr lang="en-US" dirty="0"/>
              <a:t>Min. taking of life</a:t>
            </a:r>
          </a:p>
        </p:txBody>
      </p:sp>
      <p:sp>
        <p:nvSpPr>
          <p:cNvPr id="33" name="TextBox 32">
            <a:extLst>
              <a:ext uri="{FF2B5EF4-FFF2-40B4-BE49-F238E27FC236}">
                <a16:creationId xmlns:a16="http://schemas.microsoft.com/office/drawing/2014/main" id="{F65467BF-4CC6-799A-CE9B-A4820B249171}"/>
              </a:ext>
            </a:extLst>
          </p:cNvPr>
          <p:cNvSpPr txBox="1"/>
          <p:nvPr/>
        </p:nvSpPr>
        <p:spPr>
          <a:xfrm>
            <a:off x="5840467" y="3752943"/>
            <a:ext cx="1265896" cy="923330"/>
          </a:xfrm>
          <a:prstGeom prst="rect">
            <a:avLst/>
          </a:prstGeom>
          <a:noFill/>
        </p:spPr>
        <p:txBody>
          <a:bodyPr wrap="square" rtlCol="0">
            <a:spAutoFit/>
          </a:bodyPr>
          <a:lstStyle/>
          <a:p>
            <a:r>
              <a:rPr lang="en-US" dirty="0"/>
              <a:t>Min. wilderness days lost</a:t>
            </a:r>
          </a:p>
        </p:txBody>
      </p:sp>
      <p:sp>
        <p:nvSpPr>
          <p:cNvPr id="37" name="TextBox 36">
            <a:extLst>
              <a:ext uri="{FF2B5EF4-FFF2-40B4-BE49-F238E27FC236}">
                <a16:creationId xmlns:a16="http://schemas.microsoft.com/office/drawing/2014/main" id="{89F7FCEE-76BC-6289-B864-928DD0D6DE59}"/>
              </a:ext>
            </a:extLst>
          </p:cNvPr>
          <p:cNvSpPr txBox="1"/>
          <p:nvPr/>
        </p:nvSpPr>
        <p:spPr>
          <a:xfrm>
            <a:off x="7430542" y="3892355"/>
            <a:ext cx="1027804" cy="646331"/>
          </a:xfrm>
          <a:prstGeom prst="rect">
            <a:avLst/>
          </a:prstGeom>
          <a:noFill/>
        </p:spPr>
        <p:txBody>
          <a:bodyPr wrap="square" rtlCol="0">
            <a:spAutoFit/>
          </a:bodyPr>
          <a:lstStyle/>
          <a:p>
            <a:r>
              <a:rPr lang="en-US" dirty="0"/>
              <a:t>Max. fish catch</a:t>
            </a:r>
          </a:p>
        </p:txBody>
      </p:sp>
      <p:sp>
        <p:nvSpPr>
          <p:cNvPr id="39" name="TextBox 38">
            <a:extLst>
              <a:ext uri="{FF2B5EF4-FFF2-40B4-BE49-F238E27FC236}">
                <a16:creationId xmlns:a16="http://schemas.microsoft.com/office/drawing/2014/main" id="{5CDF184F-E665-30DA-10E4-595FC5F33D36}"/>
              </a:ext>
            </a:extLst>
          </p:cNvPr>
          <p:cNvSpPr txBox="1"/>
          <p:nvPr/>
        </p:nvSpPr>
        <p:spPr>
          <a:xfrm>
            <a:off x="8857644" y="3752943"/>
            <a:ext cx="1156623" cy="923330"/>
          </a:xfrm>
          <a:prstGeom prst="rect">
            <a:avLst/>
          </a:prstGeom>
          <a:noFill/>
        </p:spPr>
        <p:txBody>
          <a:bodyPr wrap="square" rtlCol="0">
            <a:spAutoFit/>
          </a:bodyPr>
          <a:lstStyle/>
          <a:p>
            <a:r>
              <a:rPr lang="en-US" dirty="0"/>
              <a:t>Min. trout removal cost</a:t>
            </a:r>
          </a:p>
        </p:txBody>
      </p:sp>
      <p:sp>
        <p:nvSpPr>
          <p:cNvPr id="43" name="TextBox 42">
            <a:extLst>
              <a:ext uri="{FF2B5EF4-FFF2-40B4-BE49-F238E27FC236}">
                <a16:creationId xmlns:a16="http://schemas.microsoft.com/office/drawing/2014/main" id="{1B6E5EF9-F088-8B95-60C7-BB312528B3F8}"/>
              </a:ext>
            </a:extLst>
          </p:cNvPr>
          <p:cNvSpPr txBox="1"/>
          <p:nvPr/>
        </p:nvSpPr>
        <p:spPr>
          <a:xfrm>
            <a:off x="10259449" y="3752943"/>
            <a:ext cx="1299409" cy="923330"/>
          </a:xfrm>
          <a:prstGeom prst="rect">
            <a:avLst/>
          </a:prstGeom>
          <a:noFill/>
        </p:spPr>
        <p:txBody>
          <a:bodyPr wrap="square" rtlCol="0">
            <a:spAutoFit/>
          </a:bodyPr>
          <a:lstStyle/>
          <a:p>
            <a:r>
              <a:rPr lang="en-US" dirty="0"/>
              <a:t>Max. dam power production</a:t>
            </a:r>
          </a:p>
        </p:txBody>
      </p:sp>
      <p:sp>
        <p:nvSpPr>
          <p:cNvPr id="2" name="TextBox 1">
            <a:extLst>
              <a:ext uri="{FF2B5EF4-FFF2-40B4-BE49-F238E27FC236}">
                <a16:creationId xmlns:a16="http://schemas.microsoft.com/office/drawing/2014/main" id="{F940DB6C-E43B-690D-8C21-3CAD1BF7A5E3}"/>
              </a:ext>
            </a:extLst>
          </p:cNvPr>
          <p:cNvSpPr txBox="1"/>
          <p:nvPr/>
        </p:nvSpPr>
        <p:spPr>
          <a:xfrm>
            <a:off x="290547" y="86738"/>
            <a:ext cx="6888616" cy="400110"/>
          </a:xfrm>
          <a:prstGeom prst="rect">
            <a:avLst/>
          </a:prstGeom>
          <a:noFill/>
        </p:spPr>
        <p:txBody>
          <a:bodyPr wrap="square" rtlCol="0">
            <a:spAutoFit/>
          </a:bodyPr>
          <a:lstStyle/>
          <a:p>
            <a:r>
              <a:rPr lang="en-US" sz="2000" b="1" dirty="0"/>
              <a:t>SDM project: </a:t>
            </a:r>
            <a:r>
              <a:rPr lang="en-US" sz="2000" dirty="0"/>
              <a:t>Non-native fish control below glen canyon dam</a:t>
            </a:r>
          </a:p>
        </p:txBody>
      </p:sp>
      <p:sp>
        <p:nvSpPr>
          <p:cNvPr id="7" name="Star: 5 Points 6">
            <a:extLst>
              <a:ext uri="{FF2B5EF4-FFF2-40B4-BE49-F238E27FC236}">
                <a16:creationId xmlns:a16="http://schemas.microsoft.com/office/drawing/2014/main" id="{E60B7B5F-B3B6-3814-EE6D-C9B31E8DC0B3}"/>
              </a:ext>
            </a:extLst>
          </p:cNvPr>
          <p:cNvSpPr/>
          <p:nvPr/>
        </p:nvSpPr>
        <p:spPr>
          <a:xfrm>
            <a:off x="11887200" y="11017"/>
            <a:ext cx="293783" cy="298852"/>
          </a:xfrm>
          <a:prstGeom prst="star5">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3802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4" grpId="0" animBg="1"/>
      <p:bldP spid="25" grpId="0" animBg="1"/>
      <p:bldP spid="26" grpId="0" animBg="1"/>
      <p:bldP spid="27" grpId="0" animBg="1"/>
      <p:bldP spid="31" grpId="0" animBg="1"/>
      <p:bldP spid="32" grpId="0" animBg="1"/>
      <p:bldP spid="10" grpId="0"/>
      <p:bldP spid="12" grpId="0"/>
      <p:bldP spid="23" grpId="0"/>
      <p:bldP spid="33" grpId="0"/>
      <p:bldP spid="37" grpId="0"/>
      <p:bldP spid="39" grpId="0"/>
      <p:bldP spid="4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D91D9-66BF-6680-18B4-10B48F243ECA}"/>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3F832446-7074-4A5F-E000-7D68D7DF5501}"/>
              </a:ext>
            </a:extLst>
          </p:cNvPr>
          <p:cNvSpPr/>
          <p:nvPr/>
        </p:nvSpPr>
        <p:spPr>
          <a:xfrm>
            <a:off x="7976029" y="473630"/>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b="1" u="sng" dirty="0">
                <a:solidFill>
                  <a:schemeClr val="tx1"/>
                </a:solidFill>
                <a:latin typeface="+mj-lt"/>
                <a:cs typeface="Calibri" panose="020F0502020204030204" pitchFamily="34" charset="0"/>
              </a:rPr>
              <a:t>Pr</a:t>
            </a:r>
            <a:r>
              <a:rPr lang="en-US" sz="2000" dirty="0">
                <a:solidFill>
                  <a:schemeClr val="tx1"/>
                </a:solidFill>
                <a:latin typeface="+mj-lt"/>
                <a:cs typeface="Calibri" panose="020F0502020204030204" pitchFamily="34" charset="0"/>
              </a:rPr>
              <a:t>oblem</a:t>
            </a:r>
          </a:p>
          <a:p>
            <a:pPr algn="ctr" defTabSz="514350">
              <a:defRPr/>
            </a:pPr>
            <a:r>
              <a:rPr lang="en-US" sz="2000" dirty="0">
                <a:solidFill>
                  <a:schemeClr val="tx1"/>
                </a:solidFill>
                <a:latin typeface="+mj-lt"/>
                <a:cs typeface="Calibri" panose="020F0502020204030204" pitchFamily="34" charset="0"/>
              </a:rPr>
              <a:t>framing</a:t>
            </a:r>
          </a:p>
        </p:txBody>
      </p:sp>
      <p:sp>
        <p:nvSpPr>
          <p:cNvPr id="7" name="Oval 6">
            <a:extLst>
              <a:ext uri="{FF2B5EF4-FFF2-40B4-BE49-F238E27FC236}">
                <a16:creationId xmlns:a16="http://schemas.microsoft.com/office/drawing/2014/main" id="{510EB9FC-808E-3B9B-F5D3-6CD51FDDBC36}"/>
              </a:ext>
            </a:extLst>
          </p:cNvPr>
          <p:cNvSpPr/>
          <p:nvPr/>
        </p:nvSpPr>
        <p:spPr>
          <a:xfrm>
            <a:off x="10093475" y="3484205"/>
            <a:ext cx="1980286" cy="128423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bg1"/>
                </a:solidFill>
                <a:latin typeface="+mj-lt"/>
                <a:cs typeface="Calibri" panose="020F0502020204030204" pitchFamily="34" charset="0"/>
              </a:rPr>
              <a:t>Identify</a:t>
            </a:r>
          </a:p>
          <a:p>
            <a:pPr algn="ctr" defTabSz="514350">
              <a:defRPr/>
            </a:pPr>
            <a:r>
              <a:rPr lang="en-US" sz="2000" b="1" u="sng" dirty="0">
                <a:solidFill>
                  <a:schemeClr val="bg1"/>
                </a:solidFill>
                <a:latin typeface="+mj-lt"/>
                <a:cs typeface="Calibri" panose="020F0502020204030204" pitchFamily="34" charset="0"/>
              </a:rPr>
              <a:t>A</a:t>
            </a:r>
            <a:r>
              <a:rPr lang="en-US" sz="2000" dirty="0">
                <a:solidFill>
                  <a:schemeClr val="bg1"/>
                </a:solidFill>
                <a:latin typeface="+mj-lt"/>
                <a:cs typeface="Calibri" panose="020F0502020204030204" pitchFamily="34" charset="0"/>
              </a:rPr>
              <a:t>lternatives</a:t>
            </a:r>
          </a:p>
        </p:txBody>
      </p:sp>
      <p:sp>
        <p:nvSpPr>
          <p:cNvPr id="9" name="Oval 8">
            <a:extLst>
              <a:ext uri="{FF2B5EF4-FFF2-40B4-BE49-F238E27FC236}">
                <a16:creationId xmlns:a16="http://schemas.microsoft.com/office/drawing/2014/main" id="{185BF8A6-B2AB-74D3-FA56-82923CBED0F9}"/>
              </a:ext>
            </a:extLst>
          </p:cNvPr>
          <p:cNvSpPr/>
          <p:nvPr/>
        </p:nvSpPr>
        <p:spPr>
          <a:xfrm>
            <a:off x="10093475" y="1757869"/>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Articulate</a:t>
            </a:r>
          </a:p>
          <a:p>
            <a:pPr algn="ctr" defTabSz="514350">
              <a:defRPr/>
            </a:pPr>
            <a:r>
              <a:rPr lang="en-US" sz="2000" b="1" u="sng" dirty="0">
                <a:solidFill>
                  <a:schemeClr val="tx1"/>
                </a:solidFill>
                <a:latin typeface="+mj-lt"/>
                <a:cs typeface="Calibri" panose="020F0502020204030204" pitchFamily="34" charset="0"/>
              </a:rPr>
              <a:t>O</a:t>
            </a:r>
            <a:r>
              <a:rPr lang="en-US" sz="2000" dirty="0">
                <a:solidFill>
                  <a:schemeClr val="tx1"/>
                </a:solidFill>
                <a:latin typeface="+mj-lt"/>
                <a:cs typeface="Calibri" panose="020F0502020204030204" pitchFamily="34" charset="0"/>
              </a:rPr>
              <a:t>bjectives</a:t>
            </a:r>
          </a:p>
        </p:txBody>
      </p:sp>
      <p:cxnSp>
        <p:nvCxnSpPr>
          <p:cNvPr id="10" name="Straight Arrow Connector 9">
            <a:extLst>
              <a:ext uri="{FF2B5EF4-FFF2-40B4-BE49-F238E27FC236}">
                <a16:creationId xmlns:a16="http://schemas.microsoft.com/office/drawing/2014/main" id="{96565158-291B-8146-941D-71886EA8D770}"/>
              </a:ext>
            </a:extLst>
          </p:cNvPr>
          <p:cNvCxnSpPr>
            <a:cxnSpLocks/>
            <a:stCxn id="6" idx="6"/>
            <a:endCxn id="9" idx="0"/>
          </p:cNvCxnSpPr>
          <p:nvPr/>
        </p:nvCxnSpPr>
        <p:spPr>
          <a:xfrm>
            <a:off x="9956315" y="1115750"/>
            <a:ext cx="1127303" cy="64211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9CC65CB-A240-A0C1-62A7-C2F95149E5B8}"/>
              </a:ext>
            </a:extLst>
          </p:cNvPr>
          <p:cNvCxnSpPr>
            <a:cxnSpLocks/>
            <a:stCxn id="9" idx="4"/>
            <a:endCxn id="7" idx="0"/>
          </p:cNvCxnSpPr>
          <p:nvPr/>
        </p:nvCxnSpPr>
        <p:spPr>
          <a:xfrm>
            <a:off x="11083618" y="3042108"/>
            <a:ext cx="0" cy="44209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4F669A57-7B0F-47EA-2856-AD09D2DB7F1F}"/>
              </a:ext>
            </a:extLst>
          </p:cNvPr>
          <p:cNvSpPr txBox="1"/>
          <p:nvPr/>
        </p:nvSpPr>
        <p:spPr>
          <a:xfrm>
            <a:off x="355862" y="530972"/>
            <a:ext cx="5842923" cy="584775"/>
          </a:xfrm>
          <a:prstGeom prst="rect">
            <a:avLst/>
          </a:prstGeom>
          <a:solidFill>
            <a:schemeClr val="bg1"/>
          </a:solidFill>
          <a:ln w="38100">
            <a:solidFill>
              <a:schemeClr val="tx1"/>
            </a:solidFill>
          </a:ln>
        </p:spPr>
        <p:txBody>
          <a:bodyPr wrap="square">
            <a:spAutoFit/>
          </a:bodyPr>
          <a:lstStyle/>
          <a:p>
            <a:r>
              <a:rPr lang="en-US" sz="3200" b="1" u="sng" dirty="0"/>
              <a:t>A</a:t>
            </a:r>
            <a:r>
              <a:rPr lang="en-US" sz="3200" dirty="0"/>
              <a:t>lternatives:</a:t>
            </a:r>
          </a:p>
        </p:txBody>
      </p:sp>
      <p:sp>
        <p:nvSpPr>
          <p:cNvPr id="55" name="TextBox 54">
            <a:extLst>
              <a:ext uri="{FF2B5EF4-FFF2-40B4-BE49-F238E27FC236}">
                <a16:creationId xmlns:a16="http://schemas.microsoft.com/office/drawing/2014/main" id="{1BB5333A-BD55-F049-EF77-2E2B23763EAB}"/>
              </a:ext>
            </a:extLst>
          </p:cNvPr>
          <p:cNvSpPr txBox="1"/>
          <p:nvPr/>
        </p:nvSpPr>
        <p:spPr>
          <a:xfrm>
            <a:off x="290547" y="86738"/>
            <a:ext cx="6888616" cy="400110"/>
          </a:xfrm>
          <a:prstGeom prst="rect">
            <a:avLst/>
          </a:prstGeom>
          <a:noFill/>
        </p:spPr>
        <p:txBody>
          <a:bodyPr wrap="square" rtlCol="0">
            <a:spAutoFit/>
          </a:bodyPr>
          <a:lstStyle/>
          <a:p>
            <a:r>
              <a:rPr lang="en-US" sz="2000" b="1" dirty="0"/>
              <a:t>SDM project: </a:t>
            </a:r>
            <a:r>
              <a:rPr lang="en-US" sz="2000" dirty="0"/>
              <a:t>Non-native fish control below glen canyon dam</a:t>
            </a:r>
          </a:p>
        </p:txBody>
      </p:sp>
      <p:sp>
        <p:nvSpPr>
          <p:cNvPr id="56" name="Content Placeholder 2">
            <a:extLst>
              <a:ext uri="{FF2B5EF4-FFF2-40B4-BE49-F238E27FC236}">
                <a16:creationId xmlns:a16="http://schemas.microsoft.com/office/drawing/2014/main" id="{43A447BB-668F-640D-C68E-3AA13D316AE0}"/>
              </a:ext>
            </a:extLst>
          </p:cNvPr>
          <p:cNvSpPr txBox="1">
            <a:spLocks/>
          </p:cNvSpPr>
          <p:nvPr/>
        </p:nvSpPr>
        <p:spPr>
          <a:xfrm>
            <a:off x="0" y="6646048"/>
            <a:ext cx="5658480" cy="2119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a:t>Adapted, modified, and simplified from Runge et al. 2011</a:t>
            </a:r>
            <a:endParaRPr lang="en-US" sz="1200" dirty="0"/>
          </a:p>
        </p:txBody>
      </p:sp>
      <p:graphicFrame>
        <p:nvGraphicFramePr>
          <p:cNvPr id="2" name="Table 1">
            <a:extLst>
              <a:ext uri="{FF2B5EF4-FFF2-40B4-BE49-F238E27FC236}">
                <a16:creationId xmlns:a16="http://schemas.microsoft.com/office/drawing/2014/main" id="{5643CB82-38AA-C3E3-48C8-58EFAA0603DD}"/>
              </a:ext>
            </a:extLst>
          </p:cNvPr>
          <p:cNvGraphicFramePr>
            <a:graphicFrameLocks noGrp="1"/>
          </p:cNvGraphicFramePr>
          <p:nvPr>
            <p:extLst>
              <p:ext uri="{D42A27DB-BD31-4B8C-83A1-F6EECF244321}">
                <p14:modId xmlns:p14="http://schemas.microsoft.com/office/powerpoint/2010/main" val="3771892356"/>
              </p:ext>
            </p:extLst>
          </p:nvPr>
        </p:nvGraphicFramePr>
        <p:xfrm>
          <a:off x="429069" y="1766745"/>
          <a:ext cx="4119937" cy="2480767"/>
        </p:xfrm>
        <a:graphic>
          <a:graphicData uri="http://schemas.openxmlformats.org/drawingml/2006/table">
            <a:tbl>
              <a:tblPr firstRow="1" bandRow="1">
                <a:tableStyleId>{5C22544A-7EE6-4342-B048-85BDC9FD1C3A}</a:tableStyleId>
              </a:tblPr>
              <a:tblGrid>
                <a:gridCol w="4119937">
                  <a:extLst>
                    <a:ext uri="{9D8B030D-6E8A-4147-A177-3AD203B41FA5}">
                      <a16:colId xmlns:a16="http://schemas.microsoft.com/office/drawing/2014/main" val="2142830836"/>
                    </a:ext>
                  </a:extLst>
                </a:gridCol>
              </a:tblGrid>
              <a:tr h="463417">
                <a:tc>
                  <a:txBody>
                    <a:bodyPr/>
                    <a:lstStyle/>
                    <a:p>
                      <a:r>
                        <a:rPr lang="en-US" sz="2400" dirty="0"/>
                        <a:t>a) Trout management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2878542336"/>
                  </a:ext>
                </a:extLst>
              </a:tr>
              <a:tr h="327541">
                <a:tc>
                  <a:txBody>
                    <a:bodyPr/>
                    <a:lstStyle/>
                    <a:p>
                      <a:r>
                        <a:rPr lang="en-US" sz="2000" dirty="0"/>
                        <a:t>1. None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34577313"/>
                  </a:ext>
                </a:extLst>
              </a:tr>
              <a:tr h="391838">
                <a:tc>
                  <a:txBody>
                    <a:bodyPr/>
                    <a:lstStyle/>
                    <a:p>
                      <a:r>
                        <a:rPr lang="en-US" sz="2000" dirty="0"/>
                        <a:t>2. 25 fish/acre killed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83903576"/>
                  </a:ext>
                </a:extLst>
              </a:tr>
              <a:tr h="299631">
                <a:tc>
                  <a:txBody>
                    <a:bodyPr/>
                    <a:lstStyle/>
                    <a:p>
                      <a:r>
                        <a:rPr lang="en-US" sz="2000" dirty="0"/>
                        <a:t>3. 50 fish/acre killed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678695"/>
                  </a:ext>
                </a:extLst>
              </a:tr>
              <a:tr h="285215">
                <a:tc>
                  <a:txBody>
                    <a:bodyPr/>
                    <a:lstStyle/>
                    <a:p>
                      <a:r>
                        <a:rPr lang="en-US" sz="2000" dirty="0"/>
                        <a:t>4. 25 fish/acre removed via helicopter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52015933"/>
                  </a:ext>
                </a:extLst>
              </a:tr>
              <a:tr h="4323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5. 50 fish/acre removed via helicopter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37937863"/>
                  </a:ext>
                </a:extLst>
              </a:tr>
            </a:tbl>
          </a:graphicData>
        </a:graphic>
      </p:graphicFrame>
      <p:sp>
        <p:nvSpPr>
          <p:cNvPr id="3" name="TextBox 2">
            <a:extLst>
              <a:ext uri="{FF2B5EF4-FFF2-40B4-BE49-F238E27FC236}">
                <a16:creationId xmlns:a16="http://schemas.microsoft.com/office/drawing/2014/main" id="{F0340ACD-9D0B-8A4F-1A3A-7E2A425FAD07}"/>
              </a:ext>
            </a:extLst>
          </p:cNvPr>
          <p:cNvSpPr txBox="1"/>
          <p:nvPr/>
        </p:nvSpPr>
        <p:spPr>
          <a:xfrm>
            <a:off x="1288505" y="1210413"/>
            <a:ext cx="6108588" cy="461665"/>
          </a:xfrm>
          <a:prstGeom prst="rect">
            <a:avLst/>
          </a:prstGeom>
          <a:noFill/>
        </p:spPr>
        <p:txBody>
          <a:bodyPr wrap="square">
            <a:spAutoFit/>
          </a:bodyPr>
          <a:lstStyle/>
          <a:p>
            <a:pPr algn="ctr"/>
            <a:r>
              <a:rPr lang="en-US" sz="2400" b="1" dirty="0"/>
              <a:t>THEMES:</a:t>
            </a:r>
            <a:endParaRPr lang="en-US" sz="2400" dirty="0"/>
          </a:p>
        </p:txBody>
      </p:sp>
      <p:graphicFrame>
        <p:nvGraphicFramePr>
          <p:cNvPr id="29" name="Table 28">
            <a:extLst>
              <a:ext uri="{FF2B5EF4-FFF2-40B4-BE49-F238E27FC236}">
                <a16:creationId xmlns:a16="http://schemas.microsoft.com/office/drawing/2014/main" id="{4C2F602E-BD66-4906-752F-6572801F19C9}"/>
              </a:ext>
            </a:extLst>
          </p:cNvPr>
          <p:cNvGraphicFramePr>
            <a:graphicFrameLocks noGrp="1"/>
          </p:cNvGraphicFramePr>
          <p:nvPr>
            <p:extLst>
              <p:ext uri="{D42A27DB-BD31-4B8C-83A1-F6EECF244321}">
                <p14:modId xmlns:p14="http://schemas.microsoft.com/office/powerpoint/2010/main" val="1821890040"/>
              </p:ext>
            </p:extLst>
          </p:nvPr>
        </p:nvGraphicFramePr>
        <p:xfrm>
          <a:off x="4874880" y="1972057"/>
          <a:ext cx="2832753" cy="1652137"/>
        </p:xfrm>
        <a:graphic>
          <a:graphicData uri="http://schemas.openxmlformats.org/drawingml/2006/table">
            <a:tbl>
              <a:tblPr firstRow="1" bandRow="1">
                <a:tableStyleId>{5C22544A-7EE6-4342-B048-85BDC9FD1C3A}</a:tableStyleId>
              </a:tblPr>
              <a:tblGrid>
                <a:gridCol w="2832753">
                  <a:extLst>
                    <a:ext uri="{9D8B030D-6E8A-4147-A177-3AD203B41FA5}">
                      <a16:colId xmlns:a16="http://schemas.microsoft.com/office/drawing/2014/main" val="2114983605"/>
                    </a:ext>
                  </a:extLst>
                </a:gridCol>
              </a:tblGrid>
              <a:tr h="463417">
                <a:tc>
                  <a:txBody>
                    <a:bodyPr/>
                    <a:lstStyle/>
                    <a:p>
                      <a:r>
                        <a:rPr lang="en-US" sz="2400" dirty="0"/>
                        <a:t>b) HBC habitat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149433760"/>
                  </a:ext>
                </a:extLst>
              </a:tr>
              <a:tr h="327541">
                <a:tc>
                  <a:txBody>
                    <a:bodyPr/>
                    <a:lstStyle/>
                    <a:p>
                      <a:pPr marL="0" indent="0">
                        <a:buNone/>
                      </a:pPr>
                      <a:r>
                        <a:rPr lang="en-US" sz="2000" dirty="0"/>
                        <a:t>1. None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87071490"/>
                  </a:ext>
                </a:extLst>
              </a:tr>
              <a:tr h="391838">
                <a:tc>
                  <a:txBody>
                    <a:bodyPr/>
                    <a:lstStyle/>
                    <a:p>
                      <a:r>
                        <a:rPr lang="en-US" sz="2000" dirty="0"/>
                        <a:t>2. Plant native vegetation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82155001"/>
                  </a:ext>
                </a:extLst>
              </a:tr>
              <a:tr h="299631">
                <a:tc>
                  <a:txBody>
                    <a:bodyPr/>
                    <a:lstStyle/>
                    <a:p>
                      <a:r>
                        <a:rPr lang="en-US" sz="2000" dirty="0"/>
                        <a:t>3. Build sediment curtain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8847310"/>
                  </a:ext>
                </a:extLst>
              </a:tr>
            </a:tbl>
          </a:graphicData>
        </a:graphic>
      </p:graphicFrame>
      <p:graphicFrame>
        <p:nvGraphicFramePr>
          <p:cNvPr id="30" name="Table 29">
            <a:extLst>
              <a:ext uri="{FF2B5EF4-FFF2-40B4-BE49-F238E27FC236}">
                <a16:creationId xmlns:a16="http://schemas.microsoft.com/office/drawing/2014/main" id="{6E83F81C-E020-B303-FD29-E3A1094791DF}"/>
              </a:ext>
            </a:extLst>
          </p:cNvPr>
          <p:cNvGraphicFramePr>
            <a:graphicFrameLocks noGrp="1"/>
          </p:cNvGraphicFramePr>
          <p:nvPr>
            <p:extLst>
              <p:ext uri="{D42A27DB-BD31-4B8C-83A1-F6EECF244321}">
                <p14:modId xmlns:p14="http://schemas.microsoft.com/office/powerpoint/2010/main" val="491518296"/>
              </p:ext>
            </p:extLst>
          </p:nvPr>
        </p:nvGraphicFramePr>
        <p:xfrm>
          <a:off x="2999853" y="4480504"/>
          <a:ext cx="4048018" cy="2048377"/>
        </p:xfrm>
        <a:graphic>
          <a:graphicData uri="http://schemas.openxmlformats.org/drawingml/2006/table">
            <a:tbl>
              <a:tblPr firstRow="1" bandRow="1">
                <a:tableStyleId>{5C22544A-7EE6-4342-B048-85BDC9FD1C3A}</a:tableStyleId>
              </a:tblPr>
              <a:tblGrid>
                <a:gridCol w="4048018">
                  <a:extLst>
                    <a:ext uri="{9D8B030D-6E8A-4147-A177-3AD203B41FA5}">
                      <a16:colId xmlns:a16="http://schemas.microsoft.com/office/drawing/2014/main" val="3244822866"/>
                    </a:ext>
                  </a:extLst>
                </a:gridCol>
              </a:tblGrid>
              <a:tr h="463417">
                <a:tc>
                  <a:txBody>
                    <a:bodyPr/>
                    <a:lstStyle/>
                    <a:p>
                      <a:r>
                        <a:rPr lang="en-US" sz="2400" dirty="0"/>
                        <a:t>c) Recreation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2494071099"/>
                  </a:ext>
                </a:extLst>
              </a:tr>
              <a:tr h="327541">
                <a:tc>
                  <a:txBody>
                    <a:bodyPr/>
                    <a:lstStyle/>
                    <a:p>
                      <a:r>
                        <a:rPr lang="en-US" sz="2000" dirty="0"/>
                        <a:t>1. No changes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03297465"/>
                  </a:ext>
                </a:extLst>
              </a:tr>
              <a:tr h="391838">
                <a:tc>
                  <a:txBody>
                    <a:bodyPr/>
                    <a:lstStyle/>
                    <a:p>
                      <a:r>
                        <a:rPr lang="en-US" sz="2000" dirty="0"/>
                        <a:t>2. Remove 50 boating days per 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85091661"/>
                  </a:ext>
                </a:extLst>
              </a:tr>
              <a:tr h="299631">
                <a:tc>
                  <a:txBody>
                    <a:bodyPr/>
                    <a:lstStyle/>
                    <a:p>
                      <a:r>
                        <a:rPr lang="en-US" sz="2000" dirty="0"/>
                        <a:t>3. Close wilderness areas for 1 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7696264"/>
                  </a:ext>
                </a:extLst>
              </a:tr>
              <a:tr h="285215">
                <a:tc>
                  <a:txBody>
                    <a:bodyPr/>
                    <a:lstStyle/>
                    <a:p>
                      <a:r>
                        <a:rPr lang="en-US" sz="2000" dirty="0"/>
                        <a:t>4. Prohibit boating for 1 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6676996"/>
                  </a:ext>
                </a:extLst>
              </a:tr>
            </a:tbl>
          </a:graphicData>
        </a:graphic>
      </p:graphicFrame>
    </p:spTree>
    <p:extLst>
      <p:ext uri="{BB962C8B-B14F-4D97-AF65-F5344CB8AC3E}">
        <p14:creationId xmlns:p14="http://schemas.microsoft.com/office/powerpoint/2010/main" val="14855337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BA58C6F1-B6A6-826B-1470-B17179037C55}"/>
              </a:ext>
            </a:extLst>
          </p:cNvPr>
          <p:cNvGraphicFramePr>
            <a:graphicFrameLocks noGrp="1"/>
          </p:cNvGraphicFramePr>
          <p:nvPr>
            <p:extLst>
              <p:ext uri="{D42A27DB-BD31-4B8C-83A1-F6EECF244321}">
                <p14:modId xmlns:p14="http://schemas.microsoft.com/office/powerpoint/2010/main" val="2214201296"/>
              </p:ext>
            </p:extLst>
          </p:nvPr>
        </p:nvGraphicFramePr>
        <p:xfrm>
          <a:off x="698431" y="1203592"/>
          <a:ext cx="11000708" cy="2480767"/>
        </p:xfrm>
        <a:graphic>
          <a:graphicData uri="http://schemas.openxmlformats.org/drawingml/2006/table">
            <a:tbl>
              <a:tblPr firstRow="1" bandRow="1">
                <a:tableStyleId>{5C22544A-7EE6-4342-B048-85BDC9FD1C3A}</a:tableStyleId>
              </a:tblPr>
              <a:tblGrid>
                <a:gridCol w="4119937">
                  <a:extLst>
                    <a:ext uri="{9D8B030D-6E8A-4147-A177-3AD203B41FA5}">
                      <a16:colId xmlns:a16="http://schemas.microsoft.com/office/drawing/2014/main" val="2142830836"/>
                    </a:ext>
                  </a:extLst>
                </a:gridCol>
                <a:gridCol w="2832753">
                  <a:extLst>
                    <a:ext uri="{9D8B030D-6E8A-4147-A177-3AD203B41FA5}">
                      <a16:colId xmlns:a16="http://schemas.microsoft.com/office/drawing/2014/main" val="1921351960"/>
                    </a:ext>
                  </a:extLst>
                </a:gridCol>
                <a:gridCol w="4048018">
                  <a:extLst>
                    <a:ext uri="{9D8B030D-6E8A-4147-A177-3AD203B41FA5}">
                      <a16:colId xmlns:a16="http://schemas.microsoft.com/office/drawing/2014/main" val="3800215382"/>
                    </a:ext>
                  </a:extLst>
                </a:gridCol>
              </a:tblGrid>
              <a:tr h="463417">
                <a:tc>
                  <a:txBody>
                    <a:bodyPr/>
                    <a:lstStyle/>
                    <a:p>
                      <a:r>
                        <a:rPr lang="en-US" sz="2400" dirty="0"/>
                        <a:t>a) Trout management</a:t>
                      </a:r>
                    </a:p>
                  </a:txBody>
                  <a:tcPr>
                    <a:lnB w="12700" cap="flat" cmpd="sng" algn="ctr">
                      <a:noFill/>
                      <a:prstDash val="solid"/>
                      <a:round/>
                      <a:headEnd type="none" w="med" len="med"/>
                      <a:tailEnd type="none" w="med" len="med"/>
                    </a:lnB>
                    <a:solidFill>
                      <a:schemeClr val="accent1">
                        <a:lumMod val="50000"/>
                      </a:schemeClr>
                    </a:solidFill>
                  </a:tcPr>
                </a:tc>
                <a:tc>
                  <a:txBody>
                    <a:bodyPr/>
                    <a:lstStyle/>
                    <a:p>
                      <a:r>
                        <a:rPr lang="en-US" sz="2400" dirty="0"/>
                        <a:t>b) HBC habitat</a:t>
                      </a:r>
                    </a:p>
                  </a:txBody>
                  <a:tcPr>
                    <a:lnB w="12700" cap="flat" cmpd="sng" algn="ctr">
                      <a:noFill/>
                      <a:prstDash val="solid"/>
                      <a:round/>
                      <a:headEnd type="none" w="med" len="med"/>
                      <a:tailEnd type="none" w="med" len="med"/>
                    </a:lnB>
                    <a:solidFill>
                      <a:schemeClr val="accent1">
                        <a:lumMod val="50000"/>
                      </a:schemeClr>
                    </a:solidFill>
                  </a:tcPr>
                </a:tc>
                <a:tc>
                  <a:txBody>
                    <a:bodyPr/>
                    <a:lstStyle/>
                    <a:p>
                      <a:r>
                        <a:rPr lang="en-US" sz="2400" dirty="0"/>
                        <a:t>c) Recreation</a:t>
                      </a:r>
                    </a:p>
                  </a:txBody>
                  <a:tcPr>
                    <a:lnB w="12700" cap="flat" cmpd="sng" algn="ctr">
                      <a:no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2878542336"/>
                  </a:ext>
                </a:extLst>
              </a:tr>
              <a:tr h="327541">
                <a:tc>
                  <a:txBody>
                    <a:bodyPr/>
                    <a:lstStyle/>
                    <a:p>
                      <a:r>
                        <a:rPr lang="en-US" sz="2000" dirty="0"/>
                        <a:t>1. None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en-US" sz="2000" dirty="0"/>
                        <a:t>1. None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1. No changes</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34577313"/>
                  </a:ext>
                </a:extLst>
              </a:tr>
              <a:tr h="391838">
                <a:tc>
                  <a:txBody>
                    <a:bodyPr/>
                    <a:lstStyle/>
                    <a:p>
                      <a:r>
                        <a:rPr lang="en-US" sz="2000" dirty="0"/>
                        <a:t>2. 25 fish/acre killed</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2. Plant native vegetation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2. Remove 50 boating days per year</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83903576"/>
                  </a:ext>
                </a:extLst>
              </a:tr>
              <a:tr h="299631">
                <a:tc>
                  <a:txBody>
                    <a:bodyPr/>
                    <a:lstStyle/>
                    <a:p>
                      <a:r>
                        <a:rPr lang="en-US" sz="2000" dirty="0"/>
                        <a:t>3. 50 fish/acre killed</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3. Build sediment curtain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3. Close wilderness areas for 1 year</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678695"/>
                  </a:ext>
                </a:extLst>
              </a:tr>
              <a:tr h="285215">
                <a:tc>
                  <a:txBody>
                    <a:bodyPr/>
                    <a:lstStyle/>
                    <a:p>
                      <a:r>
                        <a:rPr lang="en-US" sz="2000" dirty="0"/>
                        <a:t>4. 25 fish/acre removed via helicopter</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4. Prohibit boating for 1 year</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52015933"/>
                  </a:ext>
                </a:extLst>
              </a:tr>
              <a:tr h="4323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5. 50 fish/acre removed via helicopter</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20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537937863"/>
                  </a:ext>
                </a:extLst>
              </a:tr>
            </a:tbl>
          </a:graphicData>
        </a:graphic>
      </p:graphicFrame>
      <p:sp>
        <p:nvSpPr>
          <p:cNvPr id="7" name="TextBox 6">
            <a:extLst>
              <a:ext uri="{FF2B5EF4-FFF2-40B4-BE49-F238E27FC236}">
                <a16:creationId xmlns:a16="http://schemas.microsoft.com/office/drawing/2014/main" id="{DF9242D3-C8A7-3495-6217-550FD51ABCEB}"/>
              </a:ext>
            </a:extLst>
          </p:cNvPr>
          <p:cNvSpPr txBox="1"/>
          <p:nvPr/>
        </p:nvSpPr>
        <p:spPr>
          <a:xfrm>
            <a:off x="4817587" y="614387"/>
            <a:ext cx="8184061" cy="461665"/>
          </a:xfrm>
          <a:prstGeom prst="rect">
            <a:avLst/>
          </a:prstGeom>
          <a:noFill/>
        </p:spPr>
        <p:txBody>
          <a:bodyPr wrap="square">
            <a:spAutoFit/>
          </a:bodyPr>
          <a:lstStyle/>
          <a:p>
            <a:pPr algn="ctr"/>
            <a:r>
              <a:rPr lang="en-US" sz="2400" b="1" dirty="0"/>
              <a:t>----------------------THEMES-----------------------</a:t>
            </a:r>
            <a:endParaRPr lang="en-US" sz="2400" dirty="0"/>
          </a:p>
        </p:txBody>
      </p:sp>
      <p:graphicFrame>
        <p:nvGraphicFramePr>
          <p:cNvPr id="9" name="Table 8">
            <a:extLst>
              <a:ext uri="{FF2B5EF4-FFF2-40B4-BE49-F238E27FC236}">
                <a16:creationId xmlns:a16="http://schemas.microsoft.com/office/drawing/2014/main" id="{1C016BE0-B415-7539-9B8D-928CDC0A4D4C}"/>
              </a:ext>
            </a:extLst>
          </p:cNvPr>
          <p:cNvGraphicFramePr>
            <a:graphicFrameLocks noGrp="1"/>
          </p:cNvGraphicFramePr>
          <p:nvPr>
            <p:extLst>
              <p:ext uri="{D42A27DB-BD31-4B8C-83A1-F6EECF244321}">
                <p14:modId xmlns:p14="http://schemas.microsoft.com/office/powerpoint/2010/main" val="3250907748"/>
              </p:ext>
            </p:extLst>
          </p:nvPr>
        </p:nvGraphicFramePr>
        <p:xfrm>
          <a:off x="752927" y="4387297"/>
          <a:ext cx="7297672" cy="2383965"/>
        </p:xfrm>
        <a:graphic>
          <a:graphicData uri="http://schemas.openxmlformats.org/drawingml/2006/table">
            <a:tbl>
              <a:tblPr firstRow="1" bandRow="1">
                <a:tableStyleId>{5C22544A-7EE6-4342-B048-85BDC9FD1C3A}</a:tableStyleId>
              </a:tblPr>
              <a:tblGrid>
                <a:gridCol w="1110044">
                  <a:extLst>
                    <a:ext uri="{9D8B030D-6E8A-4147-A177-3AD203B41FA5}">
                      <a16:colId xmlns:a16="http://schemas.microsoft.com/office/drawing/2014/main" val="4144783204"/>
                    </a:ext>
                  </a:extLst>
                </a:gridCol>
                <a:gridCol w="2544509">
                  <a:extLst>
                    <a:ext uri="{9D8B030D-6E8A-4147-A177-3AD203B41FA5}">
                      <a16:colId xmlns:a16="http://schemas.microsoft.com/office/drawing/2014/main" val="2142830836"/>
                    </a:ext>
                  </a:extLst>
                </a:gridCol>
                <a:gridCol w="1930972">
                  <a:extLst>
                    <a:ext uri="{9D8B030D-6E8A-4147-A177-3AD203B41FA5}">
                      <a16:colId xmlns:a16="http://schemas.microsoft.com/office/drawing/2014/main" val="1921351960"/>
                    </a:ext>
                  </a:extLst>
                </a:gridCol>
                <a:gridCol w="1712147">
                  <a:extLst>
                    <a:ext uri="{9D8B030D-6E8A-4147-A177-3AD203B41FA5}">
                      <a16:colId xmlns:a16="http://schemas.microsoft.com/office/drawing/2014/main" val="3800215382"/>
                    </a:ext>
                  </a:extLst>
                </a:gridCol>
              </a:tblGrid>
              <a:tr h="215757">
                <a:tc>
                  <a:txBody>
                    <a:bodyPr/>
                    <a:lstStyle/>
                    <a:p>
                      <a:r>
                        <a:rPr lang="en-US" sz="2000" dirty="0"/>
                        <a:t>Strategy</a:t>
                      </a:r>
                    </a:p>
                  </a:txBody>
                  <a:tcPr>
                    <a:lnB w="12700" cap="flat" cmpd="sng" algn="ctr">
                      <a:noFill/>
                      <a:prstDash val="solid"/>
                      <a:round/>
                      <a:headEnd type="none" w="med" len="med"/>
                      <a:tailEnd type="none" w="med" len="med"/>
                    </a:lnB>
                    <a:solidFill>
                      <a:srgbClr val="FF9999"/>
                    </a:solidFill>
                  </a:tcPr>
                </a:tc>
                <a:tc>
                  <a:txBody>
                    <a:bodyPr/>
                    <a:lstStyle/>
                    <a:p>
                      <a:r>
                        <a:rPr lang="en-US" sz="2000" dirty="0"/>
                        <a:t>A) Trout management</a:t>
                      </a:r>
                    </a:p>
                  </a:txBody>
                  <a:tcPr>
                    <a:lnB w="12700" cap="flat" cmpd="sng" algn="ctr">
                      <a:noFill/>
                      <a:prstDash val="solid"/>
                      <a:round/>
                      <a:headEnd type="none" w="med" len="med"/>
                      <a:tailEnd type="none" w="med" len="med"/>
                    </a:lnB>
                    <a:solidFill>
                      <a:schemeClr val="accent1">
                        <a:lumMod val="50000"/>
                      </a:schemeClr>
                    </a:solidFill>
                  </a:tcPr>
                </a:tc>
                <a:tc>
                  <a:txBody>
                    <a:bodyPr/>
                    <a:lstStyle/>
                    <a:p>
                      <a:r>
                        <a:rPr lang="en-US" sz="2000" dirty="0"/>
                        <a:t>B) HBC habitat</a:t>
                      </a:r>
                    </a:p>
                  </a:txBody>
                  <a:tcPr>
                    <a:lnB w="12700" cap="flat" cmpd="sng" algn="ctr">
                      <a:noFill/>
                      <a:prstDash val="solid"/>
                      <a:round/>
                      <a:headEnd type="none" w="med" len="med"/>
                      <a:tailEnd type="none" w="med" len="med"/>
                    </a:lnB>
                    <a:solidFill>
                      <a:schemeClr val="accent1">
                        <a:lumMod val="50000"/>
                      </a:schemeClr>
                    </a:solidFill>
                  </a:tcPr>
                </a:tc>
                <a:tc>
                  <a:txBody>
                    <a:bodyPr/>
                    <a:lstStyle/>
                    <a:p>
                      <a:r>
                        <a:rPr lang="en-US" sz="2000" dirty="0"/>
                        <a:t>C) Recreation</a:t>
                      </a:r>
                    </a:p>
                  </a:txBody>
                  <a:tcPr>
                    <a:lnB w="12700" cap="flat" cmpd="sng" algn="ctr">
                      <a:no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2878542336"/>
                  </a:ext>
                </a:extLst>
              </a:tr>
              <a:tr h="238059">
                <a:tc>
                  <a:txBody>
                    <a:bodyPr/>
                    <a:lstStyle/>
                    <a:p>
                      <a:r>
                        <a:rPr lang="en-US" sz="2000" dirty="0"/>
                        <a:t>A (none)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b1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c1</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59797750"/>
                  </a:ext>
                </a:extLst>
              </a:tr>
              <a:tr h="393404">
                <a:tc>
                  <a:txBody>
                    <a:bodyPr/>
                    <a:lstStyle/>
                    <a:p>
                      <a:r>
                        <a:rPr lang="en-US" sz="2000" dirty="0"/>
                        <a:t>B</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a2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b2, b3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c2</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83903576"/>
                  </a:ext>
                </a:extLst>
              </a:tr>
              <a:tr h="212921">
                <a:tc>
                  <a:txBody>
                    <a:bodyPr/>
                    <a:lstStyle/>
                    <a:p>
                      <a:r>
                        <a:rPr lang="en-US" sz="2000" dirty="0"/>
                        <a:t>C</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a3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b2, b3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c3</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678695"/>
                  </a:ext>
                </a:extLst>
              </a:tr>
              <a:tr h="0">
                <a:tc>
                  <a:txBody>
                    <a:bodyPr/>
                    <a:lstStyle/>
                    <a:p>
                      <a:r>
                        <a:rPr lang="en-US" sz="2000" dirty="0"/>
                        <a:t>D</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a4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b2, b3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c4</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52015933"/>
                  </a:ext>
                </a:extLst>
              </a:tr>
              <a:tr h="4027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US" sz="2000" dirty="0"/>
                        <a:t>b2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US" sz="2000" dirty="0"/>
                        <a:t>c3, c4</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537937863"/>
                  </a:ext>
                </a:extLst>
              </a:tr>
            </a:tbl>
          </a:graphicData>
        </a:graphic>
      </p:graphicFrame>
      <p:sp>
        <p:nvSpPr>
          <p:cNvPr id="10" name="Arrow: Left 9">
            <a:extLst>
              <a:ext uri="{FF2B5EF4-FFF2-40B4-BE49-F238E27FC236}">
                <a16:creationId xmlns:a16="http://schemas.microsoft.com/office/drawing/2014/main" id="{40C95B59-C893-4593-DB5C-DCD427DA0EEF}"/>
              </a:ext>
            </a:extLst>
          </p:cNvPr>
          <p:cNvSpPr/>
          <p:nvPr/>
        </p:nvSpPr>
        <p:spPr>
          <a:xfrm rot="16200000">
            <a:off x="2628035" y="3697127"/>
            <a:ext cx="607628" cy="422041"/>
          </a:xfrm>
          <a:prstGeom prst="leftArrow">
            <a:avLst/>
          </a:prstGeom>
          <a:solidFill>
            <a:schemeClr val="bg1">
              <a:lumMod val="75000"/>
            </a:schemeClr>
          </a:solidFill>
          <a:ln w="2857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32D5C69-8C91-E639-96DF-06A8CBE6B85A}"/>
              </a:ext>
            </a:extLst>
          </p:cNvPr>
          <p:cNvSpPr txBox="1"/>
          <p:nvPr/>
        </p:nvSpPr>
        <p:spPr>
          <a:xfrm>
            <a:off x="3307654" y="3759142"/>
            <a:ext cx="3606229" cy="523220"/>
          </a:xfrm>
          <a:prstGeom prst="rect">
            <a:avLst/>
          </a:prstGeom>
          <a:noFill/>
        </p:spPr>
        <p:txBody>
          <a:bodyPr wrap="square" rtlCol="0">
            <a:spAutoFit/>
          </a:bodyPr>
          <a:lstStyle/>
          <a:p>
            <a:r>
              <a:rPr lang="en-US" sz="2800" dirty="0"/>
              <a:t>Strategy table:</a:t>
            </a:r>
          </a:p>
        </p:txBody>
      </p:sp>
      <p:sp>
        <p:nvSpPr>
          <p:cNvPr id="12" name="Content Placeholder 2">
            <a:extLst>
              <a:ext uri="{FF2B5EF4-FFF2-40B4-BE49-F238E27FC236}">
                <a16:creationId xmlns:a16="http://schemas.microsoft.com/office/drawing/2014/main" id="{A9BD1B6D-9CC1-8529-A38B-12DA37BFA4F2}"/>
              </a:ext>
            </a:extLst>
          </p:cNvPr>
          <p:cNvSpPr txBox="1">
            <a:spLocks/>
          </p:cNvSpPr>
          <p:nvPr/>
        </p:nvSpPr>
        <p:spPr>
          <a:xfrm>
            <a:off x="8909618" y="5936361"/>
            <a:ext cx="2371526" cy="38180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Adapted, modified, and simplified from Runge et al. 2011</a:t>
            </a:r>
          </a:p>
        </p:txBody>
      </p:sp>
      <p:sp>
        <p:nvSpPr>
          <p:cNvPr id="2" name="TextBox 1">
            <a:extLst>
              <a:ext uri="{FF2B5EF4-FFF2-40B4-BE49-F238E27FC236}">
                <a16:creationId xmlns:a16="http://schemas.microsoft.com/office/drawing/2014/main" id="{1B697625-0DC5-C00E-28F2-FAE03A4C1895}"/>
              </a:ext>
            </a:extLst>
          </p:cNvPr>
          <p:cNvSpPr txBox="1"/>
          <p:nvPr/>
        </p:nvSpPr>
        <p:spPr>
          <a:xfrm>
            <a:off x="355862" y="530972"/>
            <a:ext cx="5842923" cy="584775"/>
          </a:xfrm>
          <a:prstGeom prst="rect">
            <a:avLst/>
          </a:prstGeom>
          <a:solidFill>
            <a:schemeClr val="bg1"/>
          </a:solidFill>
          <a:ln w="38100">
            <a:solidFill>
              <a:schemeClr val="tx1"/>
            </a:solidFill>
          </a:ln>
        </p:spPr>
        <p:txBody>
          <a:bodyPr wrap="square">
            <a:spAutoFit/>
          </a:bodyPr>
          <a:lstStyle/>
          <a:p>
            <a:r>
              <a:rPr lang="en-US" sz="3200" b="1" u="sng" dirty="0"/>
              <a:t>A</a:t>
            </a:r>
            <a:r>
              <a:rPr lang="en-US" sz="3200" dirty="0"/>
              <a:t>lternatives:</a:t>
            </a:r>
          </a:p>
        </p:txBody>
      </p:sp>
      <p:sp>
        <p:nvSpPr>
          <p:cNvPr id="3" name="TextBox 2">
            <a:extLst>
              <a:ext uri="{FF2B5EF4-FFF2-40B4-BE49-F238E27FC236}">
                <a16:creationId xmlns:a16="http://schemas.microsoft.com/office/drawing/2014/main" id="{BA74654A-0E25-3529-EC2C-BCF6D5AE5F98}"/>
              </a:ext>
            </a:extLst>
          </p:cNvPr>
          <p:cNvSpPr txBox="1"/>
          <p:nvPr/>
        </p:nvSpPr>
        <p:spPr>
          <a:xfrm>
            <a:off x="290547" y="86738"/>
            <a:ext cx="6888616" cy="400110"/>
          </a:xfrm>
          <a:prstGeom prst="rect">
            <a:avLst/>
          </a:prstGeom>
          <a:noFill/>
        </p:spPr>
        <p:txBody>
          <a:bodyPr wrap="square" rtlCol="0">
            <a:spAutoFit/>
          </a:bodyPr>
          <a:lstStyle/>
          <a:p>
            <a:r>
              <a:rPr lang="en-US" sz="2000" b="1" dirty="0"/>
              <a:t>SDM project: </a:t>
            </a:r>
            <a:r>
              <a:rPr lang="en-US" sz="2000" dirty="0"/>
              <a:t>Non-native fish control below glen canyon dam</a:t>
            </a:r>
          </a:p>
        </p:txBody>
      </p:sp>
      <p:sp>
        <p:nvSpPr>
          <p:cNvPr id="6" name="Star: 5 Points 5">
            <a:extLst>
              <a:ext uri="{FF2B5EF4-FFF2-40B4-BE49-F238E27FC236}">
                <a16:creationId xmlns:a16="http://schemas.microsoft.com/office/drawing/2014/main" id="{73119248-EEC3-9611-99A8-ADFA3AC0A5FF}"/>
              </a:ext>
            </a:extLst>
          </p:cNvPr>
          <p:cNvSpPr/>
          <p:nvPr/>
        </p:nvSpPr>
        <p:spPr>
          <a:xfrm>
            <a:off x="11887200" y="11017"/>
            <a:ext cx="293783" cy="298852"/>
          </a:xfrm>
          <a:prstGeom prst="star5">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7640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FC87A-AA4B-E9B0-CF61-B7D34B75378E}"/>
            </a:ext>
          </a:extLst>
        </p:cNvPr>
        <p:cNvGrpSpPr/>
        <p:nvPr/>
      </p:nvGrpSpPr>
      <p:grpSpPr>
        <a:xfrm>
          <a:off x="0" y="0"/>
          <a:ext cx="0" cy="0"/>
          <a:chOff x="0" y="0"/>
          <a:chExt cx="0" cy="0"/>
        </a:xfrm>
      </p:grpSpPr>
      <p:pic>
        <p:nvPicPr>
          <p:cNvPr id="129" name="Picture 128">
            <a:extLst>
              <a:ext uri="{FF2B5EF4-FFF2-40B4-BE49-F238E27FC236}">
                <a16:creationId xmlns:a16="http://schemas.microsoft.com/office/drawing/2014/main" id="{712D0C57-2016-98E2-CCB5-D16F22EB4D70}"/>
              </a:ext>
            </a:extLst>
          </p:cNvPr>
          <p:cNvPicPr>
            <a:picLocks noChangeAspect="1"/>
          </p:cNvPicPr>
          <p:nvPr/>
        </p:nvPicPr>
        <p:blipFill>
          <a:blip r:embed="rId3"/>
          <a:stretch>
            <a:fillRect/>
          </a:stretch>
        </p:blipFill>
        <p:spPr>
          <a:xfrm>
            <a:off x="355862" y="1551430"/>
            <a:ext cx="8275006" cy="4060705"/>
          </a:xfrm>
          <a:prstGeom prst="rect">
            <a:avLst/>
          </a:prstGeom>
        </p:spPr>
      </p:pic>
      <p:sp>
        <p:nvSpPr>
          <p:cNvPr id="4" name="Oval 3">
            <a:extLst>
              <a:ext uri="{FF2B5EF4-FFF2-40B4-BE49-F238E27FC236}">
                <a16:creationId xmlns:a16="http://schemas.microsoft.com/office/drawing/2014/main" id="{48B07F0F-5279-1060-98B1-245534D13599}"/>
              </a:ext>
            </a:extLst>
          </p:cNvPr>
          <p:cNvSpPr/>
          <p:nvPr/>
        </p:nvSpPr>
        <p:spPr>
          <a:xfrm>
            <a:off x="8180944" y="4866022"/>
            <a:ext cx="2376343" cy="128423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bg1"/>
                </a:solidFill>
                <a:latin typeface="+mj-lt"/>
                <a:cs typeface="Calibri" panose="020F0502020204030204" pitchFamily="34" charset="0"/>
              </a:rPr>
              <a:t>Predict</a:t>
            </a:r>
          </a:p>
          <a:p>
            <a:pPr algn="ctr" defTabSz="514350">
              <a:defRPr/>
            </a:pPr>
            <a:r>
              <a:rPr lang="en-US" sz="2000" b="1" u="sng" dirty="0">
                <a:solidFill>
                  <a:schemeClr val="bg1"/>
                </a:solidFill>
                <a:latin typeface="+mj-lt"/>
                <a:cs typeface="Calibri" panose="020F0502020204030204" pitchFamily="34" charset="0"/>
              </a:rPr>
              <a:t>C</a:t>
            </a:r>
            <a:r>
              <a:rPr lang="en-US" sz="2000" dirty="0">
                <a:solidFill>
                  <a:schemeClr val="bg1"/>
                </a:solidFill>
                <a:latin typeface="+mj-lt"/>
                <a:cs typeface="Calibri" panose="020F0502020204030204" pitchFamily="34" charset="0"/>
              </a:rPr>
              <a:t>onsequences</a:t>
            </a:r>
          </a:p>
        </p:txBody>
      </p:sp>
      <p:sp>
        <p:nvSpPr>
          <p:cNvPr id="6" name="Oval 5">
            <a:extLst>
              <a:ext uri="{FF2B5EF4-FFF2-40B4-BE49-F238E27FC236}">
                <a16:creationId xmlns:a16="http://schemas.microsoft.com/office/drawing/2014/main" id="{A2887845-DDAD-94C9-5037-FB6B49EA7EA1}"/>
              </a:ext>
            </a:extLst>
          </p:cNvPr>
          <p:cNvSpPr/>
          <p:nvPr/>
        </p:nvSpPr>
        <p:spPr>
          <a:xfrm>
            <a:off x="7976029" y="473630"/>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b="1" u="sng" dirty="0">
                <a:solidFill>
                  <a:schemeClr val="tx1"/>
                </a:solidFill>
                <a:latin typeface="+mj-lt"/>
                <a:cs typeface="Calibri" panose="020F0502020204030204" pitchFamily="34" charset="0"/>
              </a:rPr>
              <a:t>Pr</a:t>
            </a:r>
            <a:r>
              <a:rPr lang="en-US" sz="2000" dirty="0">
                <a:solidFill>
                  <a:schemeClr val="tx1"/>
                </a:solidFill>
                <a:latin typeface="+mj-lt"/>
                <a:cs typeface="Calibri" panose="020F0502020204030204" pitchFamily="34" charset="0"/>
              </a:rPr>
              <a:t>oblem</a:t>
            </a:r>
          </a:p>
          <a:p>
            <a:pPr algn="ctr" defTabSz="514350">
              <a:defRPr/>
            </a:pPr>
            <a:r>
              <a:rPr lang="en-US" sz="2000" dirty="0">
                <a:solidFill>
                  <a:schemeClr val="tx1"/>
                </a:solidFill>
                <a:latin typeface="+mj-lt"/>
                <a:cs typeface="Calibri" panose="020F0502020204030204" pitchFamily="34" charset="0"/>
              </a:rPr>
              <a:t>framing</a:t>
            </a:r>
          </a:p>
        </p:txBody>
      </p:sp>
      <p:sp>
        <p:nvSpPr>
          <p:cNvPr id="7" name="Oval 6">
            <a:extLst>
              <a:ext uri="{FF2B5EF4-FFF2-40B4-BE49-F238E27FC236}">
                <a16:creationId xmlns:a16="http://schemas.microsoft.com/office/drawing/2014/main" id="{B9822B3E-A4B3-FF63-28A6-2CAF16579175}"/>
              </a:ext>
            </a:extLst>
          </p:cNvPr>
          <p:cNvSpPr/>
          <p:nvPr/>
        </p:nvSpPr>
        <p:spPr>
          <a:xfrm>
            <a:off x="10093475" y="3484205"/>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Identify</a:t>
            </a:r>
          </a:p>
          <a:p>
            <a:pPr algn="ctr" defTabSz="514350">
              <a:defRPr/>
            </a:pPr>
            <a:r>
              <a:rPr lang="en-US" sz="2000" b="1" u="sng" dirty="0">
                <a:solidFill>
                  <a:schemeClr val="tx1"/>
                </a:solidFill>
                <a:latin typeface="+mj-lt"/>
                <a:cs typeface="Calibri" panose="020F0502020204030204" pitchFamily="34" charset="0"/>
              </a:rPr>
              <a:t>A</a:t>
            </a:r>
            <a:r>
              <a:rPr lang="en-US" sz="2000" dirty="0">
                <a:solidFill>
                  <a:schemeClr val="tx1"/>
                </a:solidFill>
                <a:latin typeface="+mj-lt"/>
                <a:cs typeface="Calibri" panose="020F0502020204030204" pitchFamily="34" charset="0"/>
              </a:rPr>
              <a:t>lternatives</a:t>
            </a:r>
          </a:p>
        </p:txBody>
      </p:sp>
      <p:sp>
        <p:nvSpPr>
          <p:cNvPr id="9" name="Oval 8">
            <a:extLst>
              <a:ext uri="{FF2B5EF4-FFF2-40B4-BE49-F238E27FC236}">
                <a16:creationId xmlns:a16="http://schemas.microsoft.com/office/drawing/2014/main" id="{32819971-7245-C8A6-0D84-85534B55FFC7}"/>
              </a:ext>
            </a:extLst>
          </p:cNvPr>
          <p:cNvSpPr/>
          <p:nvPr/>
        </p:nvSpPr>
        <p:spPr>
          <a:xfrm>
            <a:off x="10093475" y="1757869"/>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Articulate</a:t>
            </a:r>
          </a:p>
          <a:p>
            <a:pPr algn="ctr" defTabSz="514350">
              <a:defRPr/>
            </a:pPr>
            <a:r>
              <a:rPr lang="en-US" sz="2000" b="1" u="sng" dirty="0">
                <a:solidFill>
                  <a:schemeClr val="tx1"/>
                </a:solidFill>
                <a:latin typeface="+mj-lt"/>
                <a:cs typeface="Calibri" panose="020F0502020204030204" pitchFamily="34" charset="0"/>
              </a:rPr>
              <a:t>O</a:t>
            </a:r>
            <a:r>
              <a:rPr lang="en-US" sz="2000" dirty="0">
                <a:solidFill>
                  <a:schemeClr val="tx1"/>
                </a:solidFill>
                <a:latin typeface="+mj-lt"/>
                <a:cs typeface="Calibri" panose="020F0502020204030204" pitchFamily="34" charset="0"/>
              </a:rPr>
              <a:t>bjectives</a:t>
            </a:r>
          </a:p>
        </p:txBody>
      </p:sp>
      <p:cxnSp>
        <p:nvCxnSpPr>
          <p:cNvPr id="10" name="Straight Arrow Connector 9">
            <a:extLst>
              <a:ext uri="{FF2B5EF4-FFF2-40B4-BE49-F238E27FC236}">
                <a16:creationId xmlns:a16="http://schemas.microsoft.com/office/drawing/2014/main" id="{D2B0E6B2-7582-97E1-A6C3-E77753E2347E}"/>
              </a:ext>
            </a:extLst>
          </p:cNvPr>
          <p:cNvCxnSpPr>
            <a:cxnSpLocks/>
            <a:stCxn id="6" idx="6"/>
            <a:endCxn id="9" idx="0"/>
          </p:cNvCxnSpPr>
          <p:nvPr/>
        </p:nvCxnSpPr>
        <p:spPr>
          <a:xfrm>
            <a:off x="9956315" y="1115750"/>
            <a:ext cx="1127303" cy="64211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857F201-EBE9-34B0-2991-89300697A1E4}"/>
              </a:ext>
            </a:extLst>
          </p:cNvPr>
          <p:cNvCxnSpPr>
            <a:cxnSpLocks/>
            <a:stCxn id="9" idx="4"/>
            <a:endCxn id="7" idx="0"/>
          </p:cNvCxnSpPr>
          <p:nvPr/>
        </p:nvCxnSpPr>
        <p:spPr>
          <a:xfrm>
            <a:off x="11083618" y="3042108"/>
            <a:ext cx="0" cy="44209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99993F1-9799-50B0-BEA2-6E4F0A7DB33B}"/>
              </a:ext>
            </a:extLst>
          </p:cNvPr>
          <p:cNvCxnSpPr>
            <a:cxnSpLocks/>
            <a:stCxn id="7" idx="4"/>
            <a:endCxn id="4" idx="6"/>
          </p:cNvCxnSpPr>
          <p:nvPr/>
        </p:nvCxnSpPr>
        <p:spPr>
          <a:xfrm flipH="1">
            <a:off x="10557287" y="4768444"/>
            <a:ext cx="526331" cy="73969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5A0544A2-C32F-C241-1AEA-CDE7DF899DAD}"/>
              </a:ext>
            </a:extLst>
          </p:cNvPr>
          <p:cNvSpPr txBox="1"/>
          <p:nvPr/>
        </p:nvSpPr>
        <p:spPr>
          <a:xfrm>
            <a:off x="355862" y="530972"/>
            <a:ext cx="5842923" cy="584775"/>
          </a:xfrm>
          <a:prstGeom prst="rect">
            <a:avLst/>
          </a:prstGeom>
          <a:solidFill>
            <a:schemeClr val="bg1"/>
          </a:solidFill>
          <a:ln w="38100">
            <a:solidFill>
              <a:schemeClr val="tx1"/>
            </a:solidFill>
          </a:ln>
        </p:spPr>
        <p:txBody>
          <a:bodyPr wrap="square">
            <a:spAutoFit/>
          </a:bodyPr>
          <a:lstStyle/>
          <a:p>
            <a:r>
              <a:rPr lang="en-US" sz="3200" b="1" u="sng" dirty="0"/>
              <a:t>C</a:t>
            </a:r>
            <a:r>
              <a:rPr lang="en-US" sz="3200" dirty="0"/>
              <a:t>onsequences:</a:t>
            </a:r>
          </a:p>
        </p:txBody>
      </p:sp>
      <p:sp>
        <p:nvSpPr>
          <p:cNvPr id="55" name="TextBox 54">
            <a:extLst>
              <a:ext uri="{FF2B5EF4-FFF2-40B4-BE49-F238E27FC236}">
                <a16:creationId xmlns:a16="http://schemas.microsoft.com/office/drawing/2014/main" id="{424A06FD-76BD-A9A3-D10D-61B7F68BC30B}"/>
              </a:ext>
            </a:extLst>
          </p:cNvPr>
          <p:cNvSpPr txBox="1"/>
          <p:nvPr/>
        </p:nvSpPr>
        <p:spPr>
          <a:xfrm>
            <a:off x="290547" y="86738"/>
            <a:ext cx="6888616" cy="400110"/>
          </a:xfrm>
          <a:prstGeom prst="rect">
            <a:avLst/>
          </a:prstGeom>
          <a:noFill/>
        </p:spPr>
        <p:txBody>
          <a:bodyPr wrap="square" rtlCol="0">
            <a:spAutoFit/>
          </a:bodyPr>
          <a:lstStyle/>
          <a:p>
            <a:r>
              <a:rPr lang="en-US" sz="2000" b="1" dirty="0"/>
              <a:t>SDM project: </a:t>
            </a:r>
            <a:r>
              <a:rPr lang="en-US" sz="2000" dirty="0"/>
              <a:t>Non-native fish control below glen canyon dam</a:t>
            </a:r>
          </a:p>
        </p:txBody>
      </p:sp>
      <p:sp>
        <p:nvSpPr>
          <p:cNvPr id="56" name="Content Placeholder 2">
            <a:extLst>
              <a:ext uri="{FF2B5EF4-FFF2-40B4-BE49-F238E27FC236}">
                <a16:creationId xmlns:a16="http://schemas.microsoft.com/office/drawing/2014/main" id="{209F20B7-AA21-5CA9-BBC9-7B03EBBB3C09}"/>
              </a:ext>
            </a:extLst>
          </p:cNvPr>
          <p:cNvSpPr txBox="1">
            <a:spLocks/>
          </p:cNvSpPr>
          <p:nvPr/>
        </p:nvSpPr>
        <p:spPr>
          <a:xfrm>
            <a:off x="0" y="6646048"/>
            <a:ext cx="5658480" cy="2119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a:t>Adapted, modified, and simplified from Runge et al. 2011</a:t>
            </a:r>
            <a:endParaRPr lang="en-US" sz="1200" dirty="0"/>
          </a:p>
        </p:txBody>
      </p:sp>
      <p:cxnSp>
        <p:nvCxnSpPr>
          <p:cNvPr id="66" name="Straight Arrow Connector 65">
            <a:extLst>
              <a:ext uri="{FF2B5EF4-FFF2-40B4-BE49-F238E27FC236}">
                <a16:creationId xmlns:a16="http://schemas.microsoft.com/office/drawing/2014/main" id="{2E62BF6B-F6CB-F98D-94E3-79C24535B614}"/>
              </a:ext>
            </a:extLst>
          </p:cNvPr>
          <p:cNvCxnSpPr>
            <a:cxnSpLocks/>
          </p:cNvCxnSpPr>
          <p:nvPr/>
        </p:nvCxnSpPr>
        <p:spPr>
          <a:xfrm flipV="1">
            <a:off x="10221017" y="5223482"/>
            <a:ext cx="0" cy="3504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9EC47890-C1D6-200A-C708-004F044C11AE}"/>
              </a:ext>
            </a:extLst>
          </p:cNvPr>
          <p:cNvSpPr txBox="1"/>
          <p:nvPr/>
        </p:nvSpPr>
        <p:spPr>
          <a:xfrm>
            <a:off x="355862" y="1436809"/>
            <a:ext cx="3601423" cy="523220"/>
          </a:xfrm>
          <a:prstGeom prst="rect">
            <a:avLst/>
          </a:prstGeom>
          <a:noFill/>
        </p:spPr>
        <p:txBody>
          <a:bodyPr wrap="square">
            <a:spAutoFit/>
          </a:bodyPr>
          <a:lstStyle/>
          <a:p>
            <a:r>
              <a:rPr lang="en-US" sz="2800" dirty="0"/>
              <a:t>Influence Diagram</a:t>
            </a:r>
          </a:p>
        </p:txBody>
      </p:sp>
      <p:sp>
        <p:nvSpPr>
          <p:cNvPr id="3" name="Star: 5 Points 2">
            <a:extLst>
              <a:ext uri="{FF2B5EF4-FFF2-40B4-BE49-F238E27FC236}">
                <a16:creationId xmlns:a16="http://schemas.microsoft.com/office/drawing/2014/main" id="{08C42135-E99B-41A6-263B-733F7D6514C8}"/>
              </a:ext>
            </a:extLst>
          </p:cNvPr>
          <p:cNvSpPr/>
          <p:nvPr/>
        </p:nvSpPr>
        <p:spPr>
          <a:xfrm>
            <a:off x="11887200" y="11017"/>
            <a:ext cx="293783" cy="298852"/>
          </a:xfrm>
          <a:prstGeom prst="star5">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53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78142D6-0519-D1DE-F734-BC9D139957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E208E4-7E77-8A2A-AC93-5AFCFBCC3D18}"/>
              </a:ext>
            </a:extLst>
          </p:cNvPr>
          <p:cNvSpPr>
            <a:spLocks noGrp="1"/>
          </p:cNvSpPr>
          <p:nvPr>
            <p:ph type="title"/>
          </p:nvPr>
        </p:nvSpPr>
        <p:spPr>
          <a:xfrm>
            <a:off x="257060" y="141632"/>
            <a:ext cx="11181202" cy="869315"/>
          </a:xfrm>
        </p:spPr>
        <p:txBody>
          <a:bodyPr>
            <a:normAutofit fontScale="90000"/>
          </a:bodyPr>
          <a:lstStyle/>
          <a:p>
            <a:r>
              <a:rPr lang="en-US" dirty="0"/>
              <a:t>Logistics – weekly schedule 			</a:t>
            </a:r>
            <a:r>
              <a:rPr lang="en-US" sz="2000" dirty="0"/>
              <a:t>*schedule subject to change</a:t>
            </a:r>
            <a:endParaRPr lang="en-US" dirty="0"/>
          </a:p>
        </p:txBody>
      </p:sp>
      <p:graphicFrame>
        <p:nvGraphicFramePr>
          <p:cNvPr id="9" name="Table 8">
            <a:extLst>
              <a:ext uri="{FF2B5EF4-FFF2-40B4-BE49-F238E27FC236}">
                <a16:creationId xmlns:a16="http://schemas.microsoft.com/office/drawing/2014/main" id="{5C66FD0C-6D0A-F887-4039-650DFE1BF75F}"/>
              </a:ext>
            </a:extLst>
          </p:cNvPr>
          <p:cNvGraphicFramePr>
            <a:graphicFrameLocks noGrp="1"/>
          </p:cNvGraphicFramePr>
          <p:nvPr>
            <p:extLst>
              <p:ext uri="{D42A27DB-BD31-4B8C-83A1-F6EECF244321}">
                <p14:modId xmlns:p14="http://schemas.microsoft.com/office/powerpoint/2010/main" val="1794768691"/>
              </p:ext>
            </p:extLst>
          </p:nvPr>
        </p:nvGraphicFramePr>
        <p:xfrm>
          <a:off x="178420" y="843678"/>
          <a:ext cx="11912099" cy="5872690"/>
        </p:xfrm>
        <a:graphic>
          <a:graphicData uri="http://schemas.openxmlformats.org/drawingml/2006/table">
            <a:tbl>
              <a:tblPr firstRow="1" firstCol="1" bandRow="1"/>
              <a:tblGrid>
                <a:gridCol w="951972">
                  <a:extLst>
                    <a:ext uri="{9D8B030D-6E8A-4147-A177-3AD203B41FA5}">
                      <a16:colId xmlns:a16="http://schemas.microsoft.com/office/drawing/2014/main" val="2520001091"/>
                    </a:ext>
                  </a:extLst>
                </a:gridCol>
                <a:gridCol w="6431443">
                  <a:extLst>
                    <a:ext uri="{9D8B030D-6E8A-4147-A177-3AD203B41FA5}">
                      <a16:colId xmlns:a16="http://schemas.microsoft.com/office/drawing/2014/main" val="1148400283"/>
                    </a:ext>
                  </a:extLst>
                </a:gridCol>
                <a:gridCol w="1994760">
                  <a:extLst>
                    <a:ext uri="{9D8B030D-6E8A-4147-A177-3AD203B41FA5}">
                      <a16:colId xmlns:a16="http://schemas.microsoft.com/office/drawing/2014/main" val="4076336151"/>
                    </a:ext>
                  </a:extLst>
                </a:gridCol>
                <a:gridCol w="2533924">
                  <a:extLst>
                    <a:ext uri="{9D8B030D-6E8A-4147-A177-3AD203B41FA5}">
                      <a16:colId xmlns:a16="http://schemas.microsoft.com/office/drawing/2014/main" val="3947236773"/>
                    </a:ext>
                  </a:extLst>
                </a:gridCol>
              </a:tblGrid>
              <a:tr h="509305">
                <a:tc>
                  <a:txBody>
                    <a:bodyPr/>
                    <a:lstStyle/>
                    <a:p>
                      <a:pPr marL="0" marR="0">
                        <a:buNone/>
                      </a:pPr>
                      <a:r>
                        <a:rPr lang="en-US" sz="2400" b="1">
                          <a:solidFill>
                            <a:srgbClr val="000000"/>
                          </a:solidFill>
                          <a:effectLst/>
                          <a:latin typeface="Times New Roman" panose="02020603050405020304" pitchFamily="18" charset="0"/>
                          <a:ea typeface="Times New Roman" panose="02020603050405020304" pitchFamily="18" charset="0"/>
                        </a:rPr>
                        <a:t>Week</a:t>
                      </a:r>
                      <a:endParaRPr lang="en-US" sz="24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buNone/>
                      </a:pPr>
                      <a:r>
                        <a:rPr lang="en-US" sz="2400" b="1" dirty="0">
                          <a:solidFill>
                            <a:srgbClr val="000000"/>
                          </a:solidFill>
                          <a:effectLst/>
                          <a:latin typeface="Times New Roman" panose="02020603050405020304" pitchFamily="18" charset="0"/>
                          <a:ea typeface="Times New Roman" panose="02020603050405020304" pitchFamily="18" charset="0"/>
                        </a:rPr>
                        <a:t>Topic</a:t>
                      </a:r>
                      <a:endParaRPr lang="en-US" sz="24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buNone/>
                      </a:pPr>
                      <a:r>
                        <a:rPr lang="en-US" sz="2400" b="1">
                          <a:solidFill>
                            <a:srgbClr val="000000"/>
                          </a:solidFill>
                          <a:effectLst/>
                          <a:latin typeface="Times New Roman" panose="02020603050405020304" pitchFamily="18" charset="0"/>
                          <a:ea typeface="Times New Roman" panose="02020603050405020304" pitchFamily="18" charset="0"/>
                        </a:rPr>
                        <a:t>PrOACT Step</a:t>
                      </a:r>
                      <a:endParaRPr lang="en-US" sz="24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buNone/>
                      </a:pPr>
                      <a:r>
                        <a:rPr lang="en-US" sz="2400" b="1">
                          <a:solidFill>
                            <a:srgbClr val="000000"/>
                          </a:solidFill>
                          <a:effectLst/>
                          <a:latin typeface="Times New Roman" panose="02020603050405020304" pitchFamily="18" charset="0"/>
                          <a:ea typeface="Times New Roman" panose="02020603050405020304" pitchFamily="18" charset="0"/>
                        </a:rPr>
                        <a:t>Reading </a:t>
                      </a:r>
                      <a:endParaRPr lang="en-US" sz="24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445593732"/>
                  </a:ext>
                </a:extLst>
              </a:tr>
              <a:tr h="589218">
                <a:tc>
                  <a:txBody>
                    <a:bodyPr/>
                    <a:lstStyle/>
                    <a:p>
                      <a:pPr marL="0" marR="0" algn="ctr">
                        <a:buNone/>
                      </a:pPr>
                      <a:r>
                        <a:rPr lang="en-US" sz="1800" b="1" dirty="0">
                          <a:solidFill>
                            <a:srgbClr val="000000"/>
                          </a:solidFill>
                          <a:effectLst/>
                          <a:latin typeface="Times New Roman" panose="02020603050405020304" pitchFamily="18" charset="0"/>
                          <a:ea typeface="Times New Roman" panose="02020603050405020304" pitchFamily="18" charset="0"/>
                        </a:rPr>
                        <a:t>1</a:t>
                      </a:r>
                      <a:endParaRPr lang="en-US" sz="1800" b="1"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Motivation for Structured Decision Making</a:t>
                      </a:r>
                      <a:endParaRPr lang="en-US" sz="1800" dirty="0">
                        <a:effectLst/>
                        <a:latin typeface="Times New Roman" panose="02020603050405020304" pitchFamily="18" charset="0"/>
                        <a:ea typeface="Times New Roman" panose="02020603050405020304" pitchFamily="18" charset="0"/>
                      </a:endParaRPr>
                    </a:p>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 Quick </a:t>
                      </a:r>
                      <a:r>
                        <a:rPr lang="en-US" sz="1800" dirty="0" err="1">
                          <a:solidFill>
                            <a:srgbClr val="000000"/>
                          </a:solidFill>
                          <a:effectLst/>
                          <a:latin typeface="Times New Roman" panose="02020603050405020304" pitchFamily="18" charset="0"/>
                          <a:ea typeface="Times New Roman" panose="02020603050405020304" pitchFamily="18" charset="0"/>
                        </a:rPr>
                        <a:t>PrOACT</a:t>
                      </a:r>
                      <a:r>
                        <a:rPr lang="en-US" sz="1800" dirty="0">
                          <a:solidFill>
                            <a:srgbClr val="000000"/>
                          </a:solidFill>
                          <a:effectLst/>
                          <a:latin typeface="Times New Roman" panose="02020603050405020304" pitchFamily="18" charset="0"/>
                          <a:ea typeface="Times New Roman" panose="02020603050405020304" pitchFamily="18" charset="0"/>
                        </a:rPr>
                        <a:t> Story</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marL="0" marR="0">
                        <a:buNone/>
                      </a:pPr>
                      <a:r>
                        <a:rPr lang="en-US" sz="1800" dirty="0">
                          <a:effectLst/>
                          <a:latin typeface="Times New Roman" panose="02020603050405020304" pitchFamily="18" charset="0"/>
                          <a:ea typeface="Times New Roman" panose="02020603050405020304" pitchFamily="18" charset="0"/>
                        </a:rPr>
                        <a:t>None- Introduction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Gregory et al. 2012 Chapter 1</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857532419"/>
                  </a:ext>
                </a:extLst>
              </a:tr>
              <a:tr h="602457">
                <a:tc>
                  <a:txBody>
                    <a:bodyPr/>
                    <a:lstStyle/>
                    <a:p>
                      <a:pPr marL="0" marR="0" algn="ctr">
                        <a:buNone/>
                      </a:pPr>
                      <a:r>
                        <a:rPr lang="en-US" sz="1800" b="1">
                          <a:solidFill>
                            <a:srgbClr val="000000"/>
                          </a:solidFill>
                          <a:effectLst/>
                          <a:latin typeface="Times New Roman" panose="02020603050405020304" pitchFamily="18" charset="0"/>
                          <a:ea typeface="Times New Roman" panose="02020603050405020304" pitchFamily="18" charset="0"/>
                        </a:rPr>
                        <a:t>2</a:t>
                      </a:r>
                      <a:endParaRPr lang="en-US" sz="1800" b="1">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Problem framing for natural resource decisions </a:t>
                      </a:r>
                      <a:endParaRPr lang="en-US" sz="1800" dirty="0">
                        <a:effectLst/>
                        <a:latin typeface="Times New Roman" panose="02020603050405020304" pitchFamily="18" charset="0"/>
                        <a:ea typeface="Times New Roman" panose="02020603050405020304" pitchFamily="18" charset="0"/>
                      </a:endParaRPr>
                    </a:p>
                    <a:p>
                      <a:pPr marL="0" marR="0">
                        <a:buNone/>
                      </a:pPr>
                      <a:r>
                        <a:rPr lang="en-US" sz="1800" b="1" dirty="0">
                          <a:solidFill>
                            <a:srgbClr val="000000"/>
                          </a:solidFill>
                          <a:effectLst/>
                          <a:latin typeface="Times New Roman" panose="02020603050405020304" pitchFamily="18" charset="0"/>
                          <a:ea typeface="Times New Roman" panose="02020603050405020304" pitchFamily="18" charset="0"/>
                        </a:rPr>
                        <a:t>Tools discussed: </a:t>
                      </a:r>
                      <a:r>
                        <a:rPr lang="en-US" sz="1800" dirty="0">
                          <a:solidFill>
                            <a:srgbClr val="000000"/>
                          </a:solidFill>
                          <a:effectLst/>
                          <a:latin typeface="Times New Roman" panose="02020603050405020304" pitchFamily="18" charset="0"/>
                          <a:ea typeface="Times New Roman" panose="02020603050405020304" pitchFamily="18" charset="0"/>
                        </a:rPr>
                        <a:t>Problem framing equation</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buNone/>
                      </a:pPr>
                      <a:r>
                        <a:rPr lang="en-US" sz="1800" b="1" dirty="0">
                          <a:solidFill>
                            <a:srgbClr val="000000"/>
                          </a:solidFill>
                          <a:effectLst/>
                          <a:latin typeface="Times New Roman" panose="02020603050405020304" pitchFamily="18" charset="0"/>
                          <a:ea typeface="Times New Roman" panose="02020603050405020304" pitchFamily="18" charset="0"/>
                        </a:rPr>
                        <a:t>Pr</a:t>
                      </a:r>
                      <a:r>
                        <a:rPr lang="en-US" sz="1800" dirty="0">
                          <a:solidFill>
                            <a:srgbClr val="000000"/>
                          </a:solidFill>
                          <a:effectLst/>
                          <a:latin typeface="Times New Roman" panose="02020603050405020304" pitchFamily="18" charset="0"/>
                          <a:ea typeface="Times New Roman" panose="02020603050405020304" pitchFamily="18" charset="0"/>
                        </a:rPr>
                        <a:t>oblem framing</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Runge et al. 2020 Chapter 2 (Smith)</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263173866"/>
                  </a:ext>
                </a:extLst>
              </a:tr>
              <a:tr h="602457">
                <a:tc>
                  <a:txBody>
                    <a:bodyPr/>
                    <a:lstStyle/>
                    <a:p>
                      <a:pPr marL="0" marR="0" algn="ctr">
                        <a:buNone/>
                      </a:pPr>
                      <a:r>
                        <a:rPr lang="en-US" sz="1800" b="1">
                          <a:solidFill>
                            <a:srgbClr val="000000"/>
                          </a:solidFill>
                          <a:effectLst/>
                          <a:latin typeface="Times New Roman" panose="02020603050405020304" pitchFamily="18" charset="0"/>
                          <a:ea typeface="Times New Roman" panose="02020603050405020304" pitchFamily="18" charset="0"/>
                        </a:rPr>
                        <a:t>3</a:t>
                      </a:r>
                      <a:endParaRPr lang="en-US" sz="1800" b="1">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Identifying and quantifying objectives for management decisions </a:t>
                      </a:r>
                      <a:endParaRPr lang="en-US" sz="1800" dirty="0">
                        <a:effectLst/>
                        <a:latin typeface="Times New Roman" panose="02020603050405020304" pitchFamily="18" charset="0"/>
                        <a:ea typeface="Times New Roman" panose="02020603050405020304" pitchFamily="18" charset="0"/>
                      </a:endParaRPr>
                    </a:p>
                    <a:p>
                      <a:pPr marL="0" marR="0">
                        <a:buNone/>
                      </a:pPr>
                      <a:r>
                        <a:rPr lang="en-US" sz="1800" b="1" dirty="0">
                          <a:solidFill>
                            <a:srgbClr val="000000"/>
                          </a:solidFill>
                          <a:effectLst/>
                          <a:latin typeface="Times New Roman" panose="02020603050405020304" pitchFamily="18" charset="0"/>
                          <a:ea typeface="Times New Roman" panose="02020603050405020304" pitchFamily="18" charset="0"/>
                        </a:rPr>
                        <a:t>Tools discussed: </a:t>
                      </a:r>
                      <a:r>
                        <a:rPr lang="en-US" sz="1800" dirty="0">
                          <a:solidFill>
                            <a:srgbClr val="000000"/>
                          </a:solidFill>
                          <a:effectLst/>
                          <a:latin typeface="Times New Roman" panose="02020603050405020304" pitchFamily="18" charset="0"/>
                          <a:ea typeface="Times New Roman" panose="02020603050405020304" pitchFamily="18" charset="0"/>
                        </a:rPr>
                        <a:t>Objectives hierarchy</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marL="0" marR="0">
                        <a:buNone/>
                      </a:pPr>
                      <a:r>
                        <a:rPr lang="en-US" sz="1800" b="1" dirty="0">
                          <a:solidFill>
                            <a:srgbClr val="000000"/>
                          </a:solidFill>
                          <a:effectLst/>
                          <a:latin typeface="Times New Roman" panose="02020603050405020304" pitchFamily="18" charset="0"/>
                          <a:ea typeface="Times New Roman" panose="02020603050405020304" pitchFamily="18" charset="0"/>
                        </a:rPr>
                        <a:t>O</a:t>
                      </a:r>
                      <a:r>
                        <a:rPr lang="en-US" sz="1800" dirty="0">
                          <a:solidFill>
                            <a:srgbClr val="000000"/>
                          </a:solidFill>
                          <a:effectLst/>
                          <a:latin typeface="Times New Roman" panose="02020603050405020304" pitchFamily="18" charset="0"/>
                          <a:ea typeface="Times New Roman" panose="02020603050405020304" pitchFamily="18" charset="0"/>
                        </a:rPr>
                        <a:t>bjectives</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Gregory et al. 2012 Chapter 4</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495877776"/>
                  </a:ext>
                </a:extLst>
              </a:tr>
              <a:tr h="903685">
                <a:tc>
                  <a:txBody>
                    <a:bodyPr/>
                    <a:lstStyle/>
                    <a:p>
                      <a:pPr marL="0" marR="0" algn="ctr">
                        <a:buNone/>
                      </a:pPr>
                      <a:r>
                        <a:rPr lang="en-US" sz="1800" b="1">
                          <a:solidFill>
                            <a:srgbClr val="000000"/>
                          </a:solidFill>
                          <a:effectLst/>
                          <a:latin typeface="Times New Roman" panose="02020603050405020304" pitchFamily="18" charset="0"/>
                          <a:ea typeface="Times New Roman" panose="02020603050405020304" pitchFamily="18" charset="0"/>
                        </a:rPr>
                        <a:t>4</a:t>
                      </a:r>
                      <a:endParaRPr lang="en-US" sz="1800" b="1">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Developing management alternatives and using models to identify the consequences of alternatives</a:t>
                      </a:r>
                      <a:endParaRPr lang="en-US" sz="1800" dirty="0">
                        <a:effectLst/>
                        <a:latin typeface="Times New Roman" panose="02020603050405020304" pitchFamily="18" charset="0"/>
                        <a:ea typeface="Times New Roman" panose="02020603050405020304" pitchFamily="18" charset="0"/>
                      </a:endParaRPr>
                    </a:p>
                    <a:p>
                      <a:pPr marL="0" marR="0">
                        <a:buNone/>
                      </a:pPr>
                      <a:r>
                        <a:rPr lang="en-US" sz="1800" b="1" dirty="0">
                          <a:solidFill>
                            <a:srgbClr val="000000"/>
                          </a:solidFill>
                          <a:effectLst/>
                          <a:latin typeface="Times New Roman" panose="02020603050405020304" pitchFamily="18" charset="0"/>
                          <a:ea typeface="Times New Roman" panose="02020603050405020304" pitchFamily="18" charset="0"/>
                        </a:rPr>
                        <a:t>Tools discussed: </a:t>
                      </a:r>
                      <a:r>
                        <a:rPr lang="en-US" sz="1800" dirty="0">
                          <a:solidFill>
                            <a:srgbClr val="000000"/>
                          </a:solidFill>
                          <a:effectLst/>
                          <a:latin typeface="Times New Roman" panose="02020603050405020304" pitchFamily="18" charset="0"/>
                          <a:ea typeface="Times New Roman" panose="02020603050405020304" pitchFamily="18" charset="0"/>
                        </a:rPr>
                        <a:t>Influence diagram, portfolios and strategy tables</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buNone/>
                      </a:pPr>
                      <a:r>
                        <a:rPr lang="en-US" sz="1800" b="1" dirty="0">
                          <a:solidFill>
                            <a:srgbClr val="000000"/>
                          </a:solidFill>
                          <a:effectLst/>
                          <a:latin typeface="Times New Roman" panose="02020603050405020304" pitchFamily="18" charset="0"/>
                          <a:ea typeface="Times New Roman" panose="02020603050405020304" pitchFamily="18" charset="0"/>
                        </a:rPr>
                        <a:t>A</a:t>
                      </a:r>
                      <a:r>
                        <a:rPr lang="en-US" sz="1800" dirty="0">
                          <a:solidFill>
                            <a:srgbClr val="000000"/>
                          </a:solidFill>
                          <a:effectLst/>
                          <a:latin typeface="Times New Roman" panose="02020603050405020304" pitchFamily="18" charset="0"/>
                          <a:ea typeface="Times New Roman" panose="02020603050405020304" pitchFamily="18" charset="0"/>
                        </a:rPr>
                        <a:t>lternatives, </a:t>
                      </a:r>
                      <a:r>
                        <a:rPr lang="en-US" sz="1800" b="1" dirty="0">
                          <a:solidFill>
                            <a:srgbClr val="000000"/>
                          </a:solidFill>
                          <a:effectLst/>
                          <a:latin typeface="Times New Roman" panose="02020603050405020304" pitchFamily="18" charset="0"/>
                          <a:ea typeface="Times New Roman" panose="02020603050405020304" pitchFamily="18" charset="0"/>
                        </a:rPr>
                        <a:t>C</a:t>
                      </a:r>
                      <a:r>
                        <a:rPr lang="en-US" sz="1800" dirty="0">
                          <a:solidFill>
                            <a:srgbClr val="000000"/>
                          </a:solidFill>
                          <a:effectLst/>
                          <a:latin typeface="Times New Roman" panose="02020603050405020304" pitchFamily="18" charset="0"/>
                          <a:ea typeface="Times New Roman" panose="02020603050405020304" pitchFamily="18" charset="0"/>
                        </a:rPr>
                        <a:t>onsequences</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Gregory et al. 2012 Chapter 7</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273529370"/>
                  </a:ext>
                </a:extLst>
              </a:tr>
              <a:tr h="616109">
                <a:tc>
                  <a:txBody>
                    <a:bodyPr/>
                    <a:lstStyle/>
                    <a:p>
                      <a:pPr marL="0" marR="0" algn="ctr">
                        <a:buNone/>
                      </a:pPr>
                      <a:r>
                        <a:rPr lang="en-US" sz="1800" b="1" dirty="0">
                          <a:solidFill>
                            <a:srgbClr val="000000"/>
                          </a:solidFill>
                          <a:effectLst/>
                          <a:latin typeface="Times New Roman" panose="02020603050405020304" pitchFamily="18" charset="0"/>
                          <a:ea typeface="Times New Roman" panose="02020603050405020304" pitchFamily="18" charset="0"/>
                        </a:rPr>
                        <a:t>5</a:t>
                      </a:r>
                      <a:endParaRPr lang="en-US" sz="1800" b="1"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Making tradeoffs amongst objectives</a:t>
                      </a:r>
                      <a:endParaRPr lang="en-US" sz="1800" dirty="0">
                        <a:effectLst/>
                        <a:latin typeface="Times New Roman" panose="02020603050405020304" pitchFamily="18" charset="0"/>
                        <a:ea typeface="Times New Roman" panose="02020603050405020304" pitchFamily="18" charset="0"/>
                      </a:endParaRPr>
                    </a:p>
                    <a:p>
                      <a:pPr marL="0" marR="0">
                        <a:buNone/>
                      </a:pPr>
                      <a:r>
                        <a:rPr lang="en-US" sz="1800" b="1" dirty="0">
                          <a:solidFill>
                            <a:srgbClr val="000000"/>
                          </a:solidFill>
                          <a:effectLst/>
                          <a:latin typeface="Times New Roman" panose="02020603050405020304" pitchFamily="18" charset="0"/>
                          <a:ea typeface="Times New Roman" panose="02020603050405020304" pitchFamily="18" charset="0"/>
                        </a:rPr>
                        <a:t>Tools discussed:</a:t>
                      </a:r>
                      <a:r>
                        <a:rPr lang="en-US" sz="1800" dirty="0">
                          <a:solidFill>
                            <a:srgbClr val="000000"/>
                          </a:solidFill>
                          <a:effectLst/>
                          <a:latin typeface="Times New Roman" panose="02020603050405020304" pitchFamily="18" charset="0"/>
                          <a:ea typeface="Times New Roman" panose="02020603050405020304" pitchFamily="18" charset="0"/>
                        </a:rPr>
                        <a:t> Multi-Criteria Decision Analysis, swing weighting</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marL="0" marR="0">
                        <a:buNone/>
                      </a:pPr>
                      <a:r>
                        <a:rPr lang="en-US" sz="1800" b="1" dirty="0">
                          <a:solidFill>
                            <a:srgbClr val="000000"/>
                          </a:solidFill>
                          <a:effectLst/>
                          <a:latin typeface="Times New Roman" panose="02020603050405020304" pitchFamily="18" charset="0"/>
                          <a:ea typeface="Times New Roman" panose="02020603050405020304" pitchFamily="18" charset="0"/>
                        </a:rPr>
                        <a:t>T</a:t>
                      </a:r>
                      <a:r>
                        <a:rPr lang="en-US" sz="1800" dirty="0">
                          <a:solidFill>
                            <a:srgbClr val="000000"/>
                          </a:solidFill>
                          <a:effectLst/>
                          <a:latin typeface="Times New Roman" panose="02020603050405020304" pitchFamily="18" charset="0"/>
                          <a:ea typeface="Times New Roman" panose="02020603050405020304" pitchFamily="18" charset="0"/>
                        </a:rPr>
                        <a:t>radeoffs</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Runge et al. 2020 Chapter 5 (Converse)</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4047771184"/>
                  </a:ext>
                </a:extLst>
              </a:tr>
              <a:tr h="602457">
                <a:tc>
                  <a:txBody>
                    <a:bodyPr/>
                    <a:lstStyle/>
                    <a:p>
                      <a:pPr marL="0" marR="0" algn="ctr">
                        <a:buNone/>
                      </a:pPr>
                      <a:r>
                        <a:rPr lang="en-US" sz="1800" b="1">
                          <a:solidFill>
                            <a:srgbClr val="000000"/>
                          </a:solidFill>
                          <a:effectLst/>
                          <a:latin typeface="Times New Roman" panose="02020603050405020304" pitchFamily="18" charset="0"/>
                          <a:ea typeface="Times New Roman" panose="02020603050405020304" pitchFamily="18" charset="0"/>
                        </a:rPr>
                        <a:t>6</a:t>
                      </a:r>
                      <a:endParaRPr lang="en-US" sz="1800" b="1">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Decisions under uncertainty part 1</a:t>
                      </a:r>
                      <a:endParaRPr lang="en-US" sz="1800" dirty="0">
                        <a:effectLst/>
                        <a:latin typeface="Times New Roman" panose="02020603050405020304" pitchFamily="18" charset="0"/>
                        <a:ea typeface="Times New Roman" panose="02020603050405020304" pitchFamily="18" charset="0"/>
                      </a:endParaRPr>
                    </a:p>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b="1" dirty="0">
                          <a:solidFill>
                            <a:srgbClr val="000000"/>
                          </a:solidFill>
                          <a:effectLst/>
                          <a:latin typeface="Times New Roman" panose="02020603050405020304" pitchFamily="18" charset="0"/>
                          <a:ea typeface="Times New Roman" panose="02020603050405020304" pitchFamily="18" charset="0"/>
                        </a:rPr>
                        <a:t>Tools discussed</a:t>
                      </a:r>
                      <a:r>
                        <a:rPr lang="en-US" sz="1800" dirty="0">
                          <a:solidFill>
                            <a:srgbClr val="000000"/>
                          </a:solidFill>
                          <a:effectLst/>
                          <a:latin typeface="Times New Roman" panose="02020603050405020304" pitchFamily="18" charset="0"/>
                          <a:ea typeface="Times New Roman" panose="02020603050405020304" pitchFamily="18" charset="0"/>
                        </a:rPr>
                        <a:t>: Decision trees, value of information</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Advanced topic</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Gregory et al. 2012 Chapter 10</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681022848"/>
                  </a:ext>
                </a:extLst>
              </a:tr>
              <a:tr h="1145774">
                <a:tc>
                  <a:txBody>
                    <a:bodyPr/>
                    <a:lstStyle/>
                    <a:p>
                      <a:pPr marL="0" marR="0" algn="ctr">
                        <a:buNone/>
                      </a:pPr>
                      <a:r>
                        <a:rPr lang="en-US" sz="1800" b="1" dirty="0">
                          <a:solidFill>
                            <a:srgbClr val="000000"/>
                          </a:solidFill>
                          <a:effectLst/>
                          <a:latin typeface="Times New Roman" panose="02020603050405020304" pitchFamily="18" charset="0"/>
                          <a:ea typeface="Times New Roman" panose="02020603050405020304" pitchFamily="18" charset="0"/>
                        </a:rPr>
                        <a:t>7</a:t>
                      </a:r>
                      <a:endParaRPr lang="en-US" sz="1800" b="1"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Decisions under uncertainty part 2 and risk</a:t>
                      </a:r>
                      <a:endParaRPr lang="en-US" sz="1800" dirty="0">
                        <a:effectLst/>
                        <a:latin typeface="Times New Roman" panose="02020603050405020304" pitchFamily="18" charset="0"/>
                        <a:ea typeface="Times New Roman" panose="02020603050405020304" pitchFamily="18" charset="0"/>
                      </a:endParaRPr>
                    </a:p>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a:t>
                      </a:r>
                      <a:r>
                        <a:rPr lang="en-US" sz="1800" b="1" dirty="0">
                          <a:solidFill>
                            <a:srgbClr val="000000"/>
                          </a:solidFill>
                          <a:effectLst/>
                          <a:latin typeface="Times New Roman" panose="02020603050405020304" pitchFamily="18" charset="0"/>
                          <a:ea typeface="Times New Roman" panose="02020603050405020304" pitchFamily="18" charset="0"/>
                        </a:rPr>
                        <a:t> Tools discussed: </a:t>
                      </a:r>
                      <a:r>
                        <a:rPr lang="en-US" sz="1800" dirty="0">
                          <a:solidFill>
                            <a:srgbClr val="000000"/>
                          </a:solidFill>
                          <a:effectLst/>
                          <a:latin typeface="Times New Roman" panose="02020603050405020304" pitchFamily="18" charset="0"/>
                          <a:ea typeface="Times New Roman" panose="02020603050405020304" pitchFamily="18" charset="0"/>
                        </a:rPr>
                        <a:t>Adaptive management, risk profiles</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Advanced topic</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Gregory et al. 2012 Chapter 10 &amp;</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rPr>
                        <a:t>Runge et al. 2020 Chapter 13 (Runge)</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399351768"/>
                  </a:ext>
                </a:extLst>
              </a:tr>
              <a:tr h="301228">
                <a:tc>
                  <a:txBody>
                    <a:bodyPr/>
                    <a:lstStyle/>
                    <a:p>
                      <a:pPr marL="0" marR="0" algn="ctr">
                        <a:buNone/>
                      </a:pPr>
                      <a:r>
                        <a:rPr lang="en-US" sz="1800" b="1" dirty="0">
                          <a:solidFill>
                            <a:srgbClr val="000000"/>
                          </a:solidFill>
                          <a:effectLst/>
                          <a:latin typeface="Times New Roman" panose="02020603050405020304" pitchFamily="18" charset="0"/>
                          <a:ea typeface="Times New Roman" panose="02020603050405020304" pitchFamily="18" charset="0"/>
                        </a:rPr>
                        <a:t>8</a:t>
                      </a:r>
                      <a:endParaRPr lang="en-US" sz="1800" b="1"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buNone/>
                      </a:pPr>
                      <a:r>
                        <a:rPr lang="en-US" sz="1800" i="1" dirty="0">
                          <a:solidFill>
                            <a:srgbClr val="000000"/>
                          </a:solidFill>
                          <a:effectLst/>
                          <a:latin typeface="Times New Roman" panose="02020603050405020304" pitchFamily="18" charset="0"/>
                          <a:ea typeface="Times New Roman" panose="02020603050405020304" pitchFamily="18" charset="0"/>
                        </a:rPr>
                        <a:t>Rapid prototyping student presentation (elevator pitch)</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All steps</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382526688"/>
                  </a:ext>
                </a:extLst>
              </a:tr>
            </a:tbl>
          </a:graphicData>
        </a:graphic>
      </p:graphicFrame>
    </p:spTree>
    <p:extLst>
      <p:ext uri="{BB962C8B-B14F-4D97-AF65-F5344CB8AC3E}">
        <p14:creationId xmlns:p14="http://schemas.microsoft.com/office/powerpoint/2010/main" val="15192884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E96E8-678D-FF3A-8FE0-2D5BBBCB0EBE}"/>
            </a:ext>
          </a:extLst>
        </p:cNvPr>
        <p:cNvGrpSpPr/>
        <p:nvPr/>
      </p:nvGrpSpPr>
      <p:grpSpPr>
        <a:xfrm>
          <a:off x="0" y="0"/>
          <a:ext cx="0" cy="0"/>
          <a:chOff x="0" y="0"/>
          <a:chExt cx="0" cy="0"/>
        </a:xfrm>
      </p:grpSpPr>
      <p:sp>
        <p:nvSpPr>
          <p:cNvPr id="53" name="TextBox 52">
            <a:extLst>
              <a:ext uri="{FF2B5EF4-FFF2-40B4-BE49-F238E27FC236}">
                <a16:creationId xmlns:a16="http://schemas.microsoft.com/office/drawing/2014/main" id="{18834558-4DF0-FD69-6100-9F93397AB662}"/>
              </a:ext>
            </a:extLst>
          </p:cNvPr>
          <p:cNvSpPr txBox="1"/>
          <p:nvPr/>
        </p:nvSpPr>
        <p:spPr>
          <a:xfrm>
            <a:off x="355862" y="530972"/>
            <a:ext cx="5842923" cy="584775"/>
          </a:xfrm>
          <a:prstGeom prst="rect">
            <a:avLst/>
          </a:prstGeom>
          <a:solidFill>
            <a:schemeClr val="bg1"/>
          </a:solidFill>
          <a:ln w="38100">
            <a:solidFill>
              <a:schemeClr val="tx1"/>
            </a:solidFill>
          </a:ln>
        </p:spPr>
        <p:txBody>
          <a:bodyPr wrap="square">
            <a:spAutoFit/>
          </a:bodyPr>
          <a:lstStyle/>
          <a:p>
            <a:r>
              <a:rPr lang="en-US" sz="3200" b="1" u="sng" dirty="0"/>
              <a:t>C</a:t>
            </a:r>
            <a:r>
              <a:rPr lang="en-US" sz="3200" dirty="0"/>
              <a:t>onsequences:</a:t>
            </a:r>
          </a:p>
        </p:txBody>
      </p:sp>
      <p:sp>
        <p:nvSpPr>
          <p:cNvPr id="55" name="TextBox 54">
            <a:extLst>
              <a:ext uri="{FF2B5EF4-FFF2-40B4-BE49-F238E27FC236}">
                <a16:creationId xmlns:a16="http://schemas.microsoft.com/office/drawing/2014/main" id="{6B3BDFA4-52EF-0B15-33CB-F7FA3CDA639E}"/>
              </a:ext>
            </a:extLst>
          </p:cNvPr>
          <p:cNvSpPr txBox="1"/>
          <p:nvPr/>
        </p:nvSpPr>
        <p:spPr>
          <a:xfrm>
            <a:off x="290547" y="86738"/>
            <a:ext cx="6888616" cy="400110"/>
          </a:xfrm>
          <a:prstGeom prst="rect">
            <a:avLst/>
          </a:prstGeom>
          <a:noFill/>
        </p:spPr>
        <p:txBody>
          <a:bodyPr wrap="square" rtlCol="0">
            <a:spAutoFit/>
          </a:bodyPr>
          <a:lstStyle/>
          <a:p>
            <a:r>
              <a:rPr lang="en-US" sz="2000" b="1" dirty="0"/>
              <a:t>SDM project: </a:t>
            </a:r>
            <a:r>
              <a:rPr lang="en-US" sz="2000" dirty="0"/>
              <a:t>Non-native fish control below glen canyon dam</a:t>
            </a:r>
          </a:p>
        </p:txBody>
      </p:sp>
      <p:sp>
        <p:nvSpPr>
          <p:cNvPr id="56" name="Content Placeholder 2">
            <a:extLst>
              <a:ext uri="{FF2B5EF4-FFF2-40B4-BE49-F238E27FC236}">
                <a16:creationId xmlns:a16="http://schemas.microsoft.com/office/drawing/2014/main" id="{2F2F0EAE-C118-1E33-5C29-9BADBAD27034}"/>
              </a:ext>
            </a:extLst>
          </p:cNvPr>
          <p:cNvSpPr txBox="1">
            <a:spLocks/>
          </p:cNvSpPr>
          <p:nvPr/>
        </p:nvSpPr>
        <p:spPr>
          <a:xfrm>
            <a:off x="0" y="6646048"/>
            <a:ext cx="5658480" cy="2119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a:t>Adapted, modified, and simplified from Runge et al. 2011</a:t>
            </a:r>
            <a:endParaRPr lang="en-US" sz="1200" dirty="0"/>
          </a:p>
        </p:txBody>
      </p:sp>
      <p:graphicFrame>
        <p:nvGraphicFramePr>
          <p:cNvPr id="2" name="Google Shape;495;p54">
            <a:extLst>
              <a:ext uri="{FF2B5EF4-FFF2-40B4-BE49-F238E27FC236}">
                <a16:creationId xmlns:a16="http://schemas.microsoft.com/office/drawing/2014/main" id="{E94CFDED-E367-0BB4-598A-ADEDC24468C2}"/>
              </a:ext>
            </a:extLst>
          </p:cNvPr>
          <p:cNvGraphicFramePr/>
          <p:nvPr>
            <p:extLst>
              <p:ext uri="{D42A27DB-BD31-4B8C-83A1-F6EECF244321}">
                <p14:modId xmlns:p14="http://schemas.microsoft.com/office/powerpoint/2010/main" val="917358599"/>
              </p:ext>
            </p:extLst>
          </p:nvPr>
        </p:nvGraphicFramePr>
        <p:xfrm>
          <a:off x="1717289" y="2314795"/>
          <a:ext cx="10011350" cy="3870960"/>
        </p:xfrm>
        <a:graphic>
          <a:graphicData uri="http://schemas.openxmlformats.org/drawingml/2006/table">
            <a:tbl>
              <a:tblPr>
                <a:noFill/>
              </a:tblPr>
              <a:tblGrid>
                <a:gridCol w="2246110">
                  <a:extLst>
                    <a:ext uri="{9D8B030D-6E8A-4147-A177-3AD203B41FA5}">
                      <a16:colId xmlns:a16="http://schemas.microsoft.com/office/drawing/2014/main" val="20001"/>
                    </a:ext>
                  </a:extLst>
                </a:gridCol>
                <a:gridCol w="1676193">
                  <a:extLst>
                    <a:ext uri="{9D8B030D-6E8A-4147-A177-3AD203B41FA5}">
                      <a16:colId xmlns:a16="http://schemas.microsoft.com/office/drawing/2014/main" val="20002"/>
                    </a:ext>
                  </a:extLst>
                </a:gridCol>
                <a:gridCol w="1696661">
                  <a:extLst>
                    <a:ext uri="{9D8B030D-6E8A-4147-A177-3AD203B41FA5}">
                      <a16:colId xmlns:a16="http://schemas.microsoft.com/office/drawing/2014/main" val="20003"/>
                    </a:ext>
                  </a:extLst>
                </a:gridCol>
                <a:gridCol w="212271">
                  <a:extLst>
                    <a:ext uri="{9D8B030D-6E8A-4147-A177-3AD203B41FA5}">
                      <a16:colId xmlns:a16="http://schemas.microsoft.com/office/drawing/2014/main" val="1096942385"/>
                    </a:ext>
                  </a:extLst>
                </a:gridCol>
                <a:gridCol w="836023">
                  <a:extLst>
                    <a:ext uri="{9D8B030D-6E8A-4147-A177-3AD203B41FA5}">
                      <a16:colId xmlns:a16="http://schemas.microsoft.com/office/drawing/2014/main" val="20004"/>
                    </a:ext>
                  </a:extLst>
                </a:gridCol>
                <a:gridCol w="836023">
                  <a:extLst>
                    <a:ext uri="{9D8B030D-6E8A-4147-A177-3AD203B41FA5}">
                      <a16:colId xmlns:a16="http://schemas.microsoft.com/office/drawing/2014/main" val="20005"/>
                    </a:ext>
                  </a:extLst>
                </a:gridCol>
                <a:gridCol w="836023">
                  <a:extLst>
                    <a:ext uri="{9D8B030D-6E8A-4147-A177-3AD203B41FA5}">
                      <a16:colId xmlns:a16="http://schemas.microsoft.com/office/drawing/2014/main" val="3117503057"/>
                    </a:ext>
                  </a:extLst>
                </a:gridCol>
                <a:gridCol w="836023">
                  <a:extLst>
                    <a:ext uri="{9D8B030D-6E8A-4147-A177-3AD203B41FA5}">
                      <a16:colId xmlns:a16="http://schemas.microsoft.com/office/drawing/2014/main" val="1221979439"/>
                    </a:ext>
                  </a:extLst>
                </a:gridCol>
                <a:gridCol w="836023">
                  <a:extLst>
                    <a:ext uri="{9D8B030D-6E8A-4147-A177-3AD203B41FA5}">
                      <a16:colId xmlns:a16="http://schemas.microsoft.com/office/drawing/2014/main" val="869411059"/>
                    </a:ext>
                  </a:extLst>
                </a:gridCol>
              </a:tblGrid>
              <a:tr h="319122">
                <a:tc gridSpan="3">
                  <a:txBody>
                    <a:bodyPr/>
                    <a:lstStyle/>
                    <a:p>
                      <a:pPr marL="0" marR="0" lvl="0" indent="0" algn="ctr" rtl="0">
                        <a:spcBef>
                          <a:spcPts val="0"/>
                        </a:spcBef>
                        <a:spcAft>
                          <a:spcPts val="0"/>
                        </a:spcAft>
                        <a:buNone/>
                      </a:pPr>
                      <a:r>
                        <a:rPr lang="en-US" sz="2800" b="1" u="sng" strike="noStrike" cap="none" dirty="0">
                          <a:latin typeface="Calibri"/>
                          <a:ea typeface="Calibri"/>
                          <a:cs typeface="Calibri"/>
                          <a:sym typeface="Calibri"/>
                        </a:rPr>
                        <a:t>Objective</a:t>
                      </a:r>
                      <a:endParaRPr sz="2800" b="1" u="sng"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dirty="0"/>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gridSpan="5">
                  <a:txBody>
                    <a:bodyPr/>
                    <a:lstStyle/>
                    <a:p>
                      <a:pPr marL="0" marR="0" lvl="0" indent="0" algn="ctr" rtl="0">
                        <a:spcBef>
                          <a:spcPts val="0"/>
                        </a:spcBef>
                        <a:spcAft>
                          <a:spcPts val="0"/>
                        </a:spcAft>
                        <a:buNone/>
                      </a:pPr>
                      <a:r>
                        <a:rPr lang="en-US" sz="2800" b="1" u="sng" strike="noStrike" cap="none" dirty="0">
                          <a:latin typeface="Calibri"/>
                          <a:ea typeface="Calibri"/>
                          <a:cs typeface="Calibri"/>
                          <a:sym typeface="Calibri"/>
                        </a:rPr>
                        <a:t>Alternative</a:t>
                      </a:r>
                      <a:endParaRPr sz="2800" b="1" u="sng"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07681">
                <a:tc>
                  <a:txBody>
                    <a:bodyPr/>
                    <a:lstStyle/>
                    <a:p>
                      <a:pPr marL="0" marR="0" lvl="0" indent="0" algn="l" rtl="0">
                        <a:spcBef>
                          <a:spcPts val="0"/>
                        </a:spcBef>
                        <a:spcAft>
                          <a:spcPts val="0"/>
                        </a:spcAft>
                        <a:buNone/>
                      </a:pPr>
                      <a:r>
                        <a:rPr lang="en-US" sz="2400" b="0" u="none" strike="noStrike" cap="none" dirty="0">
                          <a:latin typeface="Calibri"/>
                          <a:ea typeface="Calibri"/>
                          <a:cs typeface="Calibri"/>
                          <a:sym typeface="Calibri"/>
                        </a:rPr>
                        <a:t>Objective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Direction</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Attribute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A</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B</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C</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D</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3"/>
                  </a:ext>
                </a:extLst>
              </a:tr>
              <a:tr h="731520">
                <a:tc>
                  <a:txBody>
                    <a:bodyPr/>
                    <a:lstStyle/>
                    <a:p>
                      <a:pPr marL="0" marR="0" lvl="0" indent="0" algn="l" rtl="0">
                        <a:spcBef>
                          <a:spcPts val="0"/>
                        </a:spcBef>
                        <a:spcAft>
                          <a:spcPts val="0"/>
                        </a:spcAft>
                        <a:buNone/>
                      </a:pPr>
                      <a:r>
                        <a:rPr lang="en-US" sz="2400" b="1" u="none" strike="noStrike" cap="none" dirty="0">
                          <a:latin typeface="Calibri"/>
                          <a:ea typeface="Calibri"/>
                          <a:cs typeface="Calibri"/>
                          <a:sym typeface="Calibri"/>
                        </a:rPr>
                        <a:t>Respect Life</a:t>
                      </a:r>
                      <a:endParaRPr sz="24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Max</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[0-10 scale]</a:t>
                      </a:r>
                      <a:endParaRPr lang="en-US" sz="2000" b="0" u="none" strike="noStrike" cap="none" dirty="0">
                        <a:latin typeface="+mn-lt"/>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6</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7</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6</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9.5</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9</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10004"/>
                  </a:ext>
                </a:extLst>
              </a:tr>
              <a:tr h="731520">
                <a:tc>
                  <a:txBody>
                    <a:bodyPr/>
                    <a:lstStyle/>
                    <a:p>
                      <a:pPr marL="0" marR="0" lvl="0" indent="0" algn="l" rtl="0">
                        <a:spcBef>
                          <a:spcPts val="0"/>
                        </a:spcBef>
                        <a:spcAft>
                          <a:spcPts val="0"/>
                        </a:spcAft>
                        <a:buNone/>
                      </a:pPr>
                      <a:r>
                        <a:rPr lang="en-US" sz="2400" b="1" u="none" strike="noStrike" cap="none" dirty="0">
                          <a:latin typeface="Calibri"/>
                          <a:ea typeface="Calibri"/>
                          <a:cs typeface="Calibri"/>
                          <a:sym typeface="Calibri"/>
                        </a:rPr>
                        <a:t>HBC Recovery</a:t>
                      </a:r>
                      <a:endParaRPr sz="24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Max</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[P(N&gt;6000)]</a:t>
                      </a:r>
                      <a:endParaRPr lang="en-US" sz="2000" b="0" u="none" strike="noStrike" cap="none" dirty="0">
                        <a:latin typeface="+mn-lt"/>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0.2</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0.3</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0.3</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0.3</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0.25</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10006"/>
                  </a:ext>
                </a:extLst>
              </a:tr>
              <a:tr h="731520">
                <a:tc>
                  <a:txBody>
                    <a:bodyPr/>
                    <a:lstStyle/>
                    <a:p>
                      <a:pPr marL="0" marR="0" lvl="0" indent="0" algn="l" rtl="0">
                        <a:spcBef>
                          <a:spcPts val="0"/>
                        </a:spcBef>
                        <a:spcAft>
                          <a:spcPts val="0"/>
                        </a:spcAft>
                        <a:buNone/>
                      </a:pPr>
                      <a:r>
                        <a:rPr lang="en-US" sz="2400" b="1" u="none" strike="noStrike" cap="none" dirty="0">
                          <a:latin typeface="+mn-lt"/>
                          <a:ea typeface="Calibri"/>
                          <a:cs typeface="Calibri"/>
                          <a:sym typeface="Calibri"/>
                        </a:rPr>
                        <a:t>Wilderness Disturbance</a:t>
                      </a: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Min</a:t>
                      </a:r>
                      <a:endParaRPr sz="2400" b="0"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[User-days]</a:t>
                      </a:r>
                      <a:endParaRPr lang="en-US" sz="2000" b="0" u="none" strike="noStrike" cap="none" dirty="0">
                        <a:latin typeface="+mn-lt"/>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30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40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50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60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10007"/>
                  </a:ext>
                </a:extLst>
              </a:tr>
              <a:tr h="7315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u="none" strike="noStrike" cap="none" dirty="0">
                          <a:latin typeface="+mn-lt"/>
                          <a:ea typeface="Calibri"/>
                          <a:cs typeface="Calibri"/>
                          <a:sym typeface="Calibri"/>
                        </a:rPr>
                        <a:t>Cost</a:t>
                      </a: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Min</a:t>
                      </a:r>
                      <a:endParaRPr sz="2400" b="0"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[M$/5-yr]</a:t>
                      </a:r>
                      <a:endParaRPr lang="en-US" sz="2000" b="0" u="none" strike="noStrike" cap="none" dirty="0">
                        <a:latin typeface="+mn-lt"/>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2.5</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3</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4.5</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2</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10008"/>
                  </a:ext>
                </a:extLst>
              </a:tr>
            </a:tbl>
          </a:graphicData>
        </a:graphic>
      </p:graphicFrame>
      <p:sp>
        <p:nvSpPr>
          <p:cNvPr id="3" name="TextBox 2">
            <a:extLst>
              <a:ext uri="{FF2B5EF4-FFF2-40B4-BE49-F238E27FC236}">
                <a16:creationId xmlns:a16="http://schemas.microsoft.com/office/drawing/2014/main" id="{B3D16674-9C24-E87B-55FD-89264D5A5802}"/>
              </a:ext>
            </a:extLst>
          </p:cNvPr>
          <p:cNvSpPr txBox="1"/>
          <p:nvPr/>
        </p:nvSpPr>
        <p:spPr>
          <a:xfrm>
            <a:off x="1717287" y="1576039"/>
            <a:ext cx="10011351" cy="584775"/>
          </a:xfrm>
          <a:prstGeom prst="rect">
            <a:avLst/>
          </a:prstGeom>
          <a:solidFill>
            <a:srgbClr val="FFCCCC"/>
          </a:solidFill>
          <a:ln w="38100">
            <a:solidFill>
              <a:schemeClr val="tx1"/>
            </a:solidFill>
          </a:ln>
        </p:spPr>
        <p:txBody>
          <a:bodyPr wrap="square">
            <a:spAutoFit/>
          </a:bodyPr>
          <a:lstStyle/>
          <a:p>
            <a:r>
              <a:rPr lang="en-US" sz="3200" dirty="0"/>
              <a:t>Simplified consequence table 				    </a:t>
            </a:r>
            <a:r>
              <a:rPr lang="en-US" sz="2000" dirty="0"/>
              <a:t>(relative table for illustration)</a:t>
            </a:r>
            <a:endParaRPr lang="en-US" sz="2800" dirty="0"/>
          </a:p>
        </p:txBody>
      </p:sp>
      <p:sp>
        <p:nvSpPr>
          <p:cNvPr id="5" name="TextBox 4">
            <a:extLst>
              <a:ext uri="{FF2B5EF4-FFF2-40B4-BE49-F238E27FC236}">
                <a16:creationId xmlns:a16="http://schemas.microsoft.com/office/drawing/2014/main" id="{6F124152-FB17-8C14-C1AC-43804B65F923}"/>
              </a:ext>
            </a:extLst>
          </p:cNvPr>
          <p:cNvSpPr txBox="1"/>
          <p:nvPr/>
        </p:nvSpPr>
        <p:spPr>
          <a:xfrm>
            <a:off x="148351" y="3938479"/>
            <a:ext cx="1420586" cy="707886"/>
          </a:xfrm>
          <a:prstGeom prst="rect">
            <a:avLst/>
          </a:prstGeom>
          <a:noFill/>
        </p:spPr>
        <p:txBody>
          <a:bodyPr wrap="square" rtlCol="0">
            <a:spAutoFit/>
          </a:bodyPr>
          <a:lstStyle/>
          <a:p>
            <a:pPr algn="ctr"/>
            <a:r>
              <a:rPr lang="en-US" sz="2000" b="1" dirty="0">
                <a:solidFill>
                  <a:schemeClr val="accent1"/>
                </a:solidFill>
              </a:rPr>
              <a:t>Population model </a:t>
            </a:r>
          </a:p>
        </p:txBody>
      </p:sp>
      <p:sp>
        <p:nvSpPr>
          <p:cNvPr id="8" name="TextBox 7">
            <a:extLst>
              <a:ext uri="{FF2B5EF4-FFF2-40B4-BE49-F238E27FC236}">
                <a16:creationId xmlns:a16="http://schemas.microsoft.com/office/drawing/2014/main" id="{8594F093-26C5-795D-0810-449165D760E9}"/>
              </a:ext>
            </a:extLst>
          </p:cNvPr>
          <p:cNvSpPr txBox="1"/>
          <p:nvPr/>
        </p:nvSpPr>
        <p:spPr>
          <a:xfrm>
            <a:off x="149746" y="3230591"/>
            <a:ext cx="1420586" cy="707886"/>
          </a:xfrm>
          <a:prstGeom prst="rect">
            <a:avLst/>
          </a:prstGeom>
          <a:noFill/>
        </p:spPr>
        <p:txBody>
          <a:bodyPr wrap="square" rtlCol="0">
            <a:spAutoFit/>
          </a:bodyPr>
          <a:lstStyle/>
          <a:p>
            <a:pPr algn="ctr"/>
            <a:r>
              <a:rPr lang="en-US" sz="2000" b="1" dirty="0">
                <a:solidFill>
                  <a:schemeClr val="accent1"/>
                </a:solidFill>
              </a:rPr>
              <a:t>Expert elicitation</a:t>
            </a:r>
          </a:p>
        </p:txBody>
      </p:sp>
      <p:sp>
        <p:nvSpPr>
          <p:cNvPr id="12" name="TextBox 11">
            <a:extLst>
              <a:ext uri="{FF2B5EF4-FFF2-40B4-BE49-F238E27FC236}">
                <a16:creationId xmlns:a16="http://schemas.microsoft.com/office/drawing/2014/main" id="{98FAE638-1EE4-B903-FF21-431A2826AF82}"/>
              </a:ext>
            </a:extLst>
          </p:cNvPr>
          <p:cNvSpPr txBox="1"/>
          <p:nvPr/>
        </p:nvSpPr>
        <p:spPr>
          <a:xfrm>
            <a:off x="0" y="4756846"/>
            <a:ext cx="1717289" cy="1323439"/>
          </a:xfrm>
          <a:prstGeom prst="rect">
            <a:avLst/>
          </a:prstGeom>
          <a:noFill/>
        </p:spPr>
        <p:txBody>
          <a:bodyPr wrap="square" rtlCol="0">
            <a:spAutoFit/>
          </a:bodyPr>
          <a:lstStyle/>
          <a:p>
            <a:pPr algn="ctr"/>
            <a:r>
              <a:rPr lang="en-US" sz="2000" b="1" dirty="0">
                <a:solidFill>
                  <a:schemeClr val="accent1"/>
                </a:solidFill>
              </a:rPr>
              <a:t>Expert elicitation/ population model</a:t>
            </a:r>
          </a:p>
        </p:txBody>
      </p:sp>
      <p:sp>
        <p:nvSpPr>
          <p:cNvPr id="13" name="Right Brace 12">
            <a:extLst>
              <a:ext uri="{FF2B5EF4-FFF2-40B4-BE49-F238E27FC236}">
                <a16:creationId xmlns:a16="http://schemas.microsoft.com/office/drawing/2014/main" id="{68B4D6A0-BB1B-3CBB-6D61-95F06E582DEA}"/>
              </a:ext>
            </a:extLst>
          </p:cNvPr>
          <p:cNvSpPr/>
          <p:nvPr/>
        </p:nvSpPr>
        <p:spPr>
          <a:xfrm>
            <a:off x="1488690" y="3341072"/>
            <a:ext cx="163285" cy="486924"/>
          </a:xfrm>
          <a:prstGeom prst="righ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0A74AF79-4560-95AF-9DD9-C63D84627643}"/>
              </a:ext>
            </a:extLst>
          </p:cNvPr>
          <p:cNvSpPr/>
          <p:nvPr/>
        </p:nvSpPr>
        <p:spPr>
          <a:xfrm>
            <a:off x="1488690" y="4045703"/>
            <a:ext cx="163285" cy="486924"/>
          </a:xfrm>
          <a:prstGeom prst="righ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e 15">
            <a:extLst>
              <a:ext uri="{FF2B5EF4-FFF2-40B4-BE49-F238E27FC236}">
                <a16:creationId xmlns:a16="http://schemas.microsoft.com/office/drawing/2014/main" id="{F683D862-A5E2-6D98-1053-A7B8ECD3D528}"/>
              </a:ext>
            </a:extLst>
          </p:cNvPr>
          <p:cNvSpPr/>
          <p:nvPr/>
        </p:nvSpPr>
        <p:spPr>
          <a:xfrm>
            <a:off x="1490084" y="4800346"/>
            <a:ext cx="161891" cy="1323438"/>
          </a:xfrm>
          <a:prstGeom prst="righ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C8DF2D68-17A0-891A-DEAC-FD7B884EF8FC}"/>
              </a:ext>
            </a:extLst>
          </p:cNvPr>
          <p:cNvSpPr txBox="1"/>
          <p:nvPr/>
        </p:nvSpPr>
        <p:spPr>
          <a:xfrm>
            <a:off x="264046" y="2809102"/>
            <a:ext cx="1420586" cy="523220"/>
          </a:xfrm>
          <a:prstGeom prst="rect">
            <a:avLst/>
          </a:prstGeom>
          <a:noFill/>
        </p:spPr>
        <p:txBody>
          <a:bodyPr wrap="square" rtlCol="0">
            <a:spAutoFit/>
          </a:bodyPr>
          <a:lstStyle/>
          <a:p>
            <a:pPr algn="ctr"/>
            <a:r>
              <a:rPr lang="en-US" sz="2800" b="1" u="sng" dirty="0">
                <a:solidFill>
                  <a:schemeClr val="accent1"/>
                </a:solidFill>
              </a:rPr>
              <a:t>MODEL:</a:t>
            </a:r>
          </a:p>
        </p:txBody>
      </p:sp>
      <p:sp>
        <p:nvSpPr>
          <p:cNvPr id="6" name="Star: 5 Points 5">
            <a:extLst>
              <a:ext uri="{FF2B5EF4-FFF2-40B4-BE49-F238E27FC236}">
                <a16:creationId xmlns:a16="http://schemas.microsoft.com/office/drawing/2014/main" id="{65E5D7EE-9F73-7506-0695-FF272AA06970}"/>
              </a:ext>
            </a:extLst>
          </p:cNvPr>
          <p:cNvSpPr/>
          <p:nvPr/>
        </p:nvSpPr>
        <p:spPr>
          <a:xfrm>
            <a:off x="11887200" y="11017"/>
            <a:ext cx="293783" cy="298852"/>
          </a:xfrm>
          <a:prstGeom prst="star5">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3851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2" grpId="0"/>
      <p:bldP spid="13" grpId="0" animBg="1"/>
      <p:bldP spid="15" grpId="0" animBg="1"/>
      <p:bldP spid="16" grpId="0" animBg="1"/>
      <p:bldP spid="1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21DE9-0DE7-89FF-41B5-0935A845E198}"/>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974B4CDF-7122-4B51-94D3-072E7D56D0DD}"/>
              </a:ext>
            </a:extLst>
          </p:cNvPr>
          <p:cNvSpPr/>
          <p:nvPr/>
        </p:nvSpPr>
        <p:spPr>
          <a:xfrm>
            <a:off x="7812290" y="4768444"/>
            <a:ext cx="2376343"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Predict</a:t>
            </a:r>
          </a:p>
          <a:p>
            <a:pPr algn="ctr" defTabSz="514350">
              <a:defRPr/>
            </a:pPr>
            <a:r>
              <a:rPr lang="en-US" sz="2000" b="1" u="sng" dirty="0">
                <a:solidFill>
                  <a:schemeClr val="tx1"/>
                </a:solidFill>
                <a:latin typeface="+mj-lt"/>
                <a:cs typeface="Calibri" panose="020F0502020204030204" pitchFamily="34" charset="0"/>
              </a:rPr>
              <a:t>C</a:t>
            </a:r>
            <a:r>
              <a:rPr lang="en-US" sz="2000" dirty="0">
                <a:solidFill>
                  <a:schemeClr val="tx1"/>
                </a:solidFill>
                <a:latin typeface="+mj-lt"/>
                <a:cs typeface="Calibri" panose="020F0502020204030204" pitchFamily="34" charset="0"/>
              </a:rPr>
              <a:t>onsequences</a:t>
            </a:r>
          </a:p>
        </p:txBody>
      </p:sp>
      <p:sp>
        <p:nvSpPr>
          <p:cNvPr id="5" name="Oval 4">
            <a:extLst>
              <a:ext uri="{FF2B5EF4-FFF2-40B4-BE49-F238E27FC236}">
                <a16:creationId xmlns:a16="http://schemas.microsoft.com/office/drawing/2014/main" id="{E4F98E94-980D-88B1-CAB4-247C61BB9E54}"/>
              </a:ext>
            </a:extLst>
          </p:cNvPr>
          <p:cNvSpPr/>
          <p:nvPr/>
        </p:nvSpPr>
        <p:spPr>
          <a:xfrm>
            <a:off x="5932238" y="3484204"/>
            <a:ext cx="1980286" cy="128423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bg1"/>
                </a:solidFill>
                <a:latin typeface="+mj-lt"/>
                <a:cs typeface="Calibri" panose="020F0502020204030204" pitchFamily="34" charset="0"/>
              </a:rPr>
              <a:t>Perform</a:t>
            </a:r>
          </a:p>
          <a:p>
            <a:pPr algn="ctr" defTabSz="514350">
              <a:defRPr/>
            </a:pPr>
            <a:r>
              <a:rPr lang="en-US" sz="2000" b="1" u="sng" dirty="0">
                <a:solidFill>
                  <a:schemeClr val="bg1"/>
                </a:solidFill>
                <a:latin typeface="+mj-lt"/>
                <a:cs typeface="Calibri" panose="020F0502020204030204" pitchFamily="34" charset="0"/>
              </a:rPr>
              <a:t>T</a:t>
            </a:r>
            <a:r>
              <a:rPr lang="en-US" sz="2000" dirty="0">
                <a:solidFill>
                  <a:schemeClr val="bg1"/>
                </a:solidFill>
                <a:latin typeface="+mj-lt"/>
                <a:cs typeface="Calibri" panose="020F0502020204030204" pitchFamily="34" charset="0"/>
              </a:rPr>
              <a:t>radeoffs</a:t>
            </a:r>
          </a:p>
        </p:txBody>
      </p:sp>
      <p:sp>
        <p:nvSpPr>
          <p:cNvPr id="6" name="Oval 5">
            <a:extLst>
              <a:ext uri="{FF2B5EF4-FFF2-40B4-BE49-F238E27FC236}">
                <a16:creationId xmlns:a16="http://schemas.microsoft.com/office/drawing/2014/main" id="{C1A1B75B-D0CC-DD4F-D0D7-0D41F7647624}"/>
              </a:ext>
            </a:extLst>
          </p:cNvPr>
          <p:cNvSpPr/>
          <p:nvPr/>
        </p:nvSpPr>
        <p:spPr>
          <a:xfrm>
            <a:off x="7976029" y="473630"/>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b="1" u="sng" dirty="0">
                <a:solidFill>
                  <a:schemeClr val="tx1"/>
                </a:solidFill>
                <a:latin typeface="+mj-lt"/>
                <a:cs typeface="Calibri" panose="020F0502020204030204" pitchFamily="34" charset="0"/>
              </a:rPr>
              <a:t>Pr</a:t>
            </a:r>
            <a:r>
              <a:rPr lang="en-US" sz="2000" dirty="0">
                <a:solidFill>
                  <a:schemeClr val="tx1"/>
                </a:solidFill>
                <a:latin typeface="+mj-lt"/>
                <a:cs typeface="Calibri" panose="020F0502020204030204" pitchFamily="34" charset="0"/>
              </a:rPr>
              <a:t>oblem</a:t>
            </a:r>
          </a:p>
          <a:p>
            <a:pPr algn="ctr" defTabSz="514350">
              <a:defRPr/>
            </a:pPr>
            <a:r>
              <a:rPr lang="en-US" sz="2000" dirty="0">
                <a:solidFill>
                  <a:schemeClr val="tx1"/>
                </a:solidFill>
                <a:latin typeface="+mj-lt"/>
                <a:cs typeface="Calibri" panose="020F0502020204030204" pitchFamily="34" charset="0"/>
              </a:rPr>
              <a:t>framing</a:t>
            </a:r>
          </a:p>
        </p:txBody>
      </p:sp>
      <p:sp>
        <p:nvSpPr>
          <p:cNvPr id="7" name="Oval 6">
            <a:extLst>
              <a:ext uri="{FF2B5EF4-FFF2-40B4-BE49-F238E27FC236}">
                <a16:creationId xmlns:a16="http://schemas.microsoft.com/office/drawing/2014/main" id="{597DF223-5BD9-A83B-E6E6-6A9691BA9976}"/>
              </a:ext>
            </a:extLst>
          </p:cNvPr>
          <p:cNvSpPr/>
          <p:nvPr/>
        </p:nvSpPr>
        <p:spPr>
          <a:xfrm>
            <a:off x="10093475" y="3484205"/>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Identify</a:t>
            </a:r>
          </a:p>
          <a:p>
            <a:pPr algn="ctr" defTabSz="514350">
              <a:defRPr/>
            </a:pPr>
            <a:r>
              <a:rPr lang="en-US" sz="2000" b="1" u="sng" dirty="0">
                <a:solidFill>
                  <a:schemeClr val="tx1"/>
                </a:solidFill>
                <a:latin typeface="+mj-lt"/>
                <a:cs typeface="Calibri" panose="020F0502020204030204" pitchFamily="34" charset="0"/>
              </a:rPr>
              <a:t>A</a:t>
            </a:r>
            <a:r>
              <a:rPr lang="en-US" sz="2000" dirty="0">
                <a:solidFill>
                  <a:schemeClr val="tx1"/>
                </a:solidFill>
                <a:latin typeface="+mj-lt"/>
                <a:cs typeface="Calibri" panose="020F0502020204030204" pitchFamily="34" charset="0"/>
              </a:rPr>
              <a:t>lternatives</a:t>
            </a:r>
          </a:p>
        </p:txBody>
      </p:sp>
      <p:sp>
        <p:nvSpPr>
          <p:cNvPr id="8" name="Oval 7">
            <a:extLst>
              <a:ext uri="{FF2B5EF4-FFF2-40B4-BE49-F238E27FC236}">
                <a16:creationId xmlns:a16="http://schemas.microsoft.com/office/drawing/2014/main" id="{661F5C64-4C34-E9D4-6FA6-66144FC465A9}"/>
              </a:ext>
            </a:extLst>
          </p:cNvPr>
          <p:cNvSpPr/>
          <p:nvPr/>
        </p:nvSpPr>
        <p:spPr>
          <a:xfrm>
            <a:off x="5924443" y="1757868"/>
            <a:ext cx="198300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Decide &amp; Implement</a:t>
            </a:r>
          </a:p>
        </p:txBody>
      </p:sp>
      <p:sp>
        <p:nvSpPr>
          <p:cNvPr id="9" name="Oval 8">
            <a:extLst>
              <a:ext uri="{FF2B5EF4-FFF2-40B4-BE49-F238E27FC236}">
                <a16:creationId xmlns:a16="http://schemas.microsoft.com/office/drawing/2014/main" id="{E839B515-9A92-0612-0E23-9B56D8BB77E4}"/>
              </a:ext>
            </a:extLst>
          </p:cNvPr>
          <p:cNvSpPr/>
          <p:nvPr/>
        </p:nvSpPr>
        <p:spPr>
          <a:xfrm>
            <a:off x="10093475" y="1757869"/>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Articulate</a:t>
            </a:r>
          </a:p>
          <a:p>
            <a:pPr algn="ctr" defTabSz="514350">
              <a:defRPr/>
            </a:pPr>
            <a:r>
              <a:rPr lang="en-US" sz="2000" b="1" u="sng" dirty="0">
                <a:solidFill>
                  <a:schemeClr val="tx1"/>
                </a:solidFill>
                <a:latin typeface="+mj-lt"/>
                <a:cs typeface="Calibri" panose="020F0502020204030204" pitchFamily="34" charset="0"/>
              </a:rPr>
              <a:t>O</a:t>
            </a:r>
            <a:r>
              <a:rPr lang="en-US" sz="2000" dirty="0">
                <a:solidFill>
                  <a:schemeClr val="tx1"/>
                </a:solidFill>
                <a:latin typeface="+mj-lt"/>
                <a:cs typeface="Calibri" panose="020F0502020204030204" pitchFamily="34" charset="0"/>
              </a:rPr>
              <a:t>bjectives</a:t>
            </a:r>
          </a:p>
        </p:txBody>
      </p:sp>
      <p:cxnSp>
        <p:nvCxnSpPr>
          <p:cNvPr id="10" name="Straight Arrow Connector 9">
            <a:extLst>
              <a:ext uri="{FF2B5EF4-FFF2-40B4-BE49-F238E27FC236}">
                <a16:creationId xmlns:a16="http://schemas.microsoft.com/office/drawing/2014/main" id="{20E00834-4246-178E-DA69-B1AC8A4FF6BC}"/>
              </a:ext>
            </a:extLst>
          </p:cNvPr>
          <p:cNvCxnSpPr>
            <a:cxnSpLocks/>
            <a:stCxn id="6" idx="6"/>
            <a:endCxn id="9" idx="0"/>
          </p:cNvCxnSpPr>
          <p:nvPr/>
        </p:nvCxnSpPr>
        <p:spPr>
          <a:xfrm>
            <a:off x="9956315" y="1115750"/>
            <a:ext cx="1127303" cy="64211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51061E7-54C2-1290-DBA9-37CEF46185CE}"/>
              </a:ext>
            </a:extLst>
          </p:cNvPr>
          <p:cNvCxnSpPr>
            <a:cxnSpLocks/>
            <a:stCxn id="9" idx="4"/>
            <a:endCxn id="7" idx="0"/>
          </p:cNvCxnSpPr>
          <p:nvPr/>
        </p:nvCxnSpPr>
        <p:spPr>
          <a:xfrm>
            <a:off x="11083618" y="3042108"/>
            <a:ext cx="0" cy="44209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CEA275D-C65A-FABF-8B58-C4B5BA0B7A79}"/>
              </a:ext>
            </a:extLst>
          </p:cNvPr>
          <p:cNvCxnSpPr>
            <a:cxnSpLocks/>
            <a:stCxn id="4" idx="2"/>
            <a:endCxn id="5" idx="4"/>
          </p:cNvCxnSpPr>
          <p:nvPr/>
        </p:nvCxnSpPr>
        <p:spPr>
          <a:xfrm flipH="1" flipV="1">
            <a:off x="6922381" y="4768443"/>
            <a:ext cx="889909" cy="64212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9863848-4E1D-6C8E-7F13-BA9B29D9427D}"/>
              </a:ext>
            </a:extLst>
          </p:cNvPr>
          <p:cNvCxnSpPr>
            <a:cxnSpLocks/>
            <a:stCxn id="5" idx="0"/>
            <a:endCxn id="8" idx="4"/>
          </p:cNvCxnSpPr>
          <p:nvPr/>
        </p:nvCxnSpPr>
        <p:spPr>
          <a:xfrm flipH="1" flipV="1">
            <a:off x="6915946" y="3042107"/>
            <a:ext cx="6435" cy="44209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4648648-A21F-E774-6870-773655C39629}"/>
              </a:ext>
            </a:extLst>
          </p:cNvPr>
          <p:cNvCxnSpPr>
            <a:cxnSpLocks/>
            <a:stCxn id="7" idx="4"/>
            <a:endCxn id="4" idx="6"/>
          </p:cNvCxnSpPr>
          <p:nvPr/>
        </p:nvCxnSpPr>
        <p:spPr>
          <a:xfrm flipH="1">
            <a:off x="10188633" y="4768444"/>
            <a:ext cx="894985" cy="6421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7268AA3-A560-98FE-2FA8-0544E47B496C}"/>
              </a:ext>
            </a:extLst>
          </p:cNvPr>
          <p:cNvCxnSpPr>
            <a:cxnSpLocks/>
            <a:stCxn id="8" idx="0"/>
            <a:endCxn id="6" idx="2"/>
          </p:cNvCxnSpPr>
          <p:nvPr/>
        </p:nvCxnSpPr>
        <p:spPr>
          <a:xfrm flipV="1">
            <a:off x="6915946" y="1115750"/>
            <a:ext cx="1060083" cy="64211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F6BFE68E-E93E-510C-7CBA-E91A24957488}"/>
              </a:ext>
            </a:extLst>
          </p:cNvPr>
          <p:cNvSpPr txBox="1"/>
          <p:nvPr/>
        </p:nvSpPr>
        <p:spPr>
          <a:xfrm>
            <a:off x="355862" y="530972"/>
            <a:ext cx="5842923" cy="584775"/>
          </a:xfrm>
          <a:prstGeom prst="rect">
            <a:avLst/>
          </a:prstGeom>
          <a:solidFill>
            <a:schemeClr val="bg1"/>
          </a:solidFill>
          <a:ln w="38100">
            <a:solidFill>
              <a:schemeClr val="tx1"/>
            </a:solidFill>
          </a:ln>
        </p:spPr>
        <p:txBody>
          <a:bodyPr wrap="square">
            <a:spAutoFit/>
          </a:bodyPr>
          <a:lstStyle/>
          <a:p>
            <a:r>
              <a:rPr lang="en-US" sz="3200" b="1" u="sng" dirty="0"/>
              <a:t>T</a:t>
            </a:r>
            <a:r>
              <a:rPr lang="en-US" sz="3200" dirty="0"/>
              <a:t>radeoffs:</a:t>
            </a:r>
          </a:p>
        </p:txBody>
      </p:sp>
      <p:sp>
        <p:nvSpPr>
          <p:cNvPr id="55" name="TextBox 54">
            <a:extLst>
              <a:ext uri="{FF2B5EF4-FFF2-40B4-BE49-F238E27FC236}">
                <a16:creationId xmlns:a16="http://schemas.microsoft.com/office/drawing/2014/main" id="{92605280-1E55-6890-DC0F-D632F476CDC1}"/>
              </a:ext>
            </a:extLst>
          </p:cNvPr>
          <p:cNvSpPr txBox="1"/>
          <p:nvPr/>
        </p:nvSpPr>
        <p:spPr>
          <a:xfrm>
            <a:off x="290547" y="86738"/>
            <a:ext cx="6888616" cy="400110"/>
          </a:xfrm>
          <a:prstGeom prst="rect">
            <a:avLst/>
          </a:prstGeom>
          <a:noFill/>
        </p:spPr>
        <p:txBody>
          <a:bodyPr wrap="square" rtlCol="0">
            <a:spAutoFit/>
          </a:bodyPr>
          <a:lstStyle/>
          <a:p>
            <a:r>
              <a:rPr lang="en-US" sz="2000" b="1" dirty="0"/>
              <a:t>SDM project: </a:t>
            </a:r>
            <a:r>
              <a:rPr lang="en-US" sz="2000" dirty="0"/>
              <a:t>Non-native fish control below glen canyon dam</a:t>
            </a:r>
          </a:p>
        </p:txBody>
      </p:sp>
      <p:sp>
        <p:nvSpPr>
          <p:cNvPr id="56" name="Content Placeholder 2">
            <a:extLst>
              <a:ext uri="{FF2B5EF4-FFF2-40B4-BE49-F238E27FC236}">
                <a16:creationId xmlns:a16="http://schemas.microsoft.com/office/drawing/2014/main" id="{A38C90BD-2E96-9755-CBD1-D3E9787C4390}"/>
              </a:ext>
            </a:extLst>
          </p:cNvPr>
          <p:cNvSpPr txBox="1">
            <a:spLocks/>
          </p:cNvSpPr>
          <p:nvPr/>
        </p:nvSpPr>
        <p:spPr>
          <a:xfrm>
            <a:off x="0" y="6646048"/>
            <a:ext cx="5658480" cy="2119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a:t>Adapted, modified, and simplified from Runge et al. 2011</a:t>
            </a:r>
            <a:endParaRPr lang="en-US" sz="1200" dirty="0"/>
          </a:p>
        </p:txBody>
      </p:sp>
      <p:sp>
        <p:nvSpPr>
          <p:cNvPr id="19" name="TextBox 18">
            <a:extLst>
              <a:ext uri="{FF2B5EF4-FFF2-40B4-BE49-F238E27FC236}">
                <a16:creationId xmlns:a16="http://schemas.microsoft.com/office/drawing/2014/main" id="{AC233EEF-2D4C-67C8-0790-FCC9C2448C7D}"/>
              </a:ext>
            </a:extLst>
          </p:cNvPr>
          <p:cNvSpPr txBox="1"/>
          <p:nvPr/>
        </p:nvSpPr>
        <p:spPr>
          <a:xfrm>
            <a:off x="290547" y="1236041"/>
            <a:ext cx="6093822" cy="923330"/>
          </a:xfrm>
          <a:prstGeom prst="rect">
            <a:avLst/>
          </a:prstGeom>
          <a:noFill/>
        </p:spPr>
        <p:txBody>
          <a:bodyPr wrap="square">
            <a:spAutoFit/>
          </a:bodyPr>
          <a:lstStyle/>
          <a:p>
            <a:r>
              <a:rPr lang="en-US" dirty="0"/>
              <a:t>“How much you would give up on one objective in order to achieve gains on another objective”</a:t>
            </a:r>
          </a:p>
          <a:p>
            <a:r>
              <a:rPr lang="en-US" dirty="0"/>
              <a:t>- Gregory et al. 2012</a:t>
            </a:r>
          </a:p>
        </p:txBody>
      </p:sp>
      <p:graphicFrame>
        <p:nvGraphicFramePr>
          <p:cNvPr id="20" name="Google Shape;495;p54">
            <a:extLst>
              <a:ext uri="{FF2B5EF4-FFF2-40B4-BE49-F238E27FC236}">
                <a16:creationId xmlns:a16="http://schemas.microsoft.com/office/drawing/2014/main" id="{43FB69AA-7911-F45E-0B20-EC6269CCFE05}"/>
              </a:ext>
            </a:extLst>
          </p:cNvPr>
          <p:cNvGraphicFramePr/>
          <p:nvPr>
            <p:extLst>
              <p:ext uri="{D42A27DB-BD31-4B8C-83A1-F6EECF244321}">
                <p14:modId xmlns:p14="http://schemas.microsoft.com/office/powerpoint/2010/main" val="534877504"/>
              </p:ext>
            </p:extLst>
          </p:nvPr>
        </p:nvGraphicFramePr>
        <p:xfrm>
          <a:off x="215974" y="2354463"/>
          <a:ext cx="5668685" cy="3870960"/>
        </p:xfrm>
        <a:graphic>
          <a:graphicData uri="http://schemas.openxmlformats.org/drawingml/2006/table">
            <a:tbl>
              <a:tblPr>
                <a:noFill/>
              </a:tblPr>
              <a:tblGrid>
                <a:gridCol w="2246110">
                  <a:extLst>
                    <a:ext uri="{9D8B030D-6E8A-4147-A177-3AD203B41FA5}">
                      <a16:colId xmlns:a16="http://schemas.microsoft.com/office/drawing/2014/main" val="20001"/>
                    </a:ext>
                  </a:extLst>
                </a:gridCol>
                <a:gridCol w="1676193">
                  <a:extLst>
                    <a:ext uri="{9D8B030D-6E8A-4147-A177-3AD203B41FA5}">
                      <a16:colId xmlns:a16="http://schemas.microsoft.com/office/drawing/2014/main" val="20002"/>
                    </a:ext>
                  </a:extLst>
                </a:gridCol>
                <a:gridCol w="1746382">
                  <a:extLst>
                    <a:ext uri="{9D8B030D-6E8A-4147-A177-3AD203B41FA5}">
                      <a16:colId xmlns:a16="http://schemas.microsoft.com/office/drawing/2014/main" val="20003"/>
                    </a:ext>
                  </a:extLst>
                </a:gridCol>
              </a:tblGrid>
              <a:tr h="319122">
                <a:tc gridSpan="3">
                  <a:txBody>
                    <a:bodyPr/>
                    <a:lstStyle/>
                    <a:p>
                      <a:pPr marL="0" marR="0" lvl="0" indent="0" algn="ctr" rtl="0">
                        <a:spcBef>
                          <a:spcPts val="0"/>
                        </a:spcBef>
                        <a:spcAft>
                          <a:spcPts val="0"/>
                        </a:spcAft>
                        <a:buNone/>
                      </a:pPr>
                      <a:r>
                        <a:rPr lang="en-US" sz="2800" b="1" u="sng" strike="noStrike" cap="none" dirty="0">
                          <a:latin typeface="Calibri"/>
                          <a:ea typeface="Calibri"/>
                          <a:cs typeface="Calibri"/>
                          <a:sym typeface="Calibri"/>
                        </a:rPr>
                        <a:t>Objective</a:t>
                      </a:r>
                      <a:endParaRPr sz="2800" b="1" u="sng" strike="noStrike" cap="none" dirty="0">
                        <a:latin typeface="Calibri"/>
                        <a:ea typeface="Calibri"/>
                        <a:cs typeface="Calibri"/>
                        <a:sym typeface="Calibri"/>
                      </a:endParaRPr>
                    </a:p>
                  </a:txBody>
                  <a:tcPr marL="68575" marR="68575"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dirty="0"/>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07681">
                <a:tc>
                  <a:txBody>
                    <a:bodyPr/>
                    <a:lstStyle/>
                    <a:p>
                      <a:pPr marL="0" marR="0" lvl="0" indent="0" algn="l" rtl="0">
                        <a:spcBef>
                          <a:spcPts val="0"/>
                        </a:spcBef>
                        <a:spcAft>
                          <a:spcPts val="0"/>
                        </a:spcAft>
                        <a:buNone/>
                      </a:pPr>
                      <a:r>
                        <a:rPr lang="en-US" sz="2400" b="0" u="none" strike="noStrike" cap="none" dirty="0">
                          <a:latin typeface="Calibri"/>
                          <a:ea typeface="Calibri"/>
                          <a:cs typeface="Calibri"/>
                          <a:sym typeface="Calibri"/>
                        </a:rPr>
                        <a:t>Objective</a:t>
                      </a:r>
                      <a:endParaRPr sz="2400" b="0" u="none" strike="noStrike" cap="none" dirty="0">
                        <a:latin typeface="Calibri"/>
                        <a:ea typeface="Calibri"/>
                        <a:cs typeface="Calibri"/>
                        <a:sym typeface="Calibri"/>
                      </a:endParaRPr>
                    </a:p>
                  </a:txBody>
                  <a:tcPr marL="68575" marR="68575"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Direction</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Attribute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lgn="ctr">
                      <a:solidFill>
                        <a:schemeClr val="tx1"/>
                      </a:solidFill>
                      <a:prstDash val="solid"/>
                      <a:round/>
                      <a:headEnd type="none" w="med" len="med"/>
                      <a:tailEnd type="none" w="med" len="med"/>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3"/>
                  </a:ext>
                </a:extLst>
              </a:tr>
              <a:tr h="731520">
                <a:tc>
                  <a:txBody>
                    <a:bodyPr/>
                    <a:lstStyle/>
                    <a:p>
                      <a:pPr marL="0" marR="0" lvl="0" indent="0" algn="l" rtl="0">
                        <a:spcBef>
                          <a:spcPts val="0"/>
                        </a:spcBef>
                        <a:spcAft>
                          <a:spcPts val="0"/>
                        </a:spcAft>
                        <a:buNone/>
                      </a:pPr>
                      <a:r>
                        <a:rPr lang="en-US" sz="2400" b="1" u="none" strike="noStrike" cap="none" dirty="0">
                          <a:latin typeface="Calibri"/>
                          <a:ea typeface="Calibri"/>
                          <a:cs typeface="Calibri"/>
                          <a:sym typeface="Calibri"/>
                        </a:rPr>
                        <a:t>Respect Life</a:t>
                      </a:r>
                      <a:endParaRPr sz="2400" b="1" u="none" strike="noStrike" cap="none" dirty="0">
                        <a:latin typeface="Calibri"/>
                        <a:ea typeface="Calibri"/>
                        <a:cs typeface="Calibri"/>
                        <a:sym typeface="Calibri"/>
                      </a:endParaRPr>
                    </a:p>
                  </a:txBody>
                  <a:tcPr marL="68575" marR="68575"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Max</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[0-10 scale]</a:t>
                      </a:r>
                      <a:endParaRPr lang="en-US" sz="2000" b="0" u="none" strike="noStrike" cap="none" dirty="0">
                        <a:latin typeface="+mn-lt"/>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extLst>
                  <a:ext uri="{0D108BD9-81ED-4DB2-BD59-A6C34878D82A}">
                    <a16:rowId xmlns:a16="http://schemas.microsoft.com/office/drawing/2014/main" val="10004"/>
                  </a:ext>
                </a:extLst>
              </a:tr>
              <a:tr h="731520">
                <a:tc>
                  <a:txBody>
                    <a:bodyPr/>
                    <a:lstStyle/>
                    <a:p>
                      <a:pPr marL="0" marR="0" lvl="0" indent="0" algn="l" rtl="0">
                        <a:spcBef>
                          <a:spcPts val="0"/>
                        </a:spcBef>
                        <a:spcAft>
                          <a:spcPts val="0"/>
                        </a:spcAft>
                        <a:buNone/>
                      </a:pPr>
                      <a:r>
                        <a:rPr lang="en-US" sz="2400" b="1" u="none" strike="noStrike" cap="none" dirty="0">
                          <a:latin typeface="Calibri"/>
                          <a:ea typeface="Calibri"/>
                          <a:cs typeface="Calibri"/>
                          <a:sym typeface="Calibri"/>
                        </a:rPr>
                        <a:t>HBC Recovery</a:t>
                      </a:r>
                      <a:endParaRPr sz="2400" b="1" u="none" strike="noStrike" cap="none" dirty="0">
                        <a:latin typeface="Calibri"/>
                        <a:ea typeface="Calibri"/>
                        <a:cs typeface="Calibri"/>
                        <a:sym typeface="Calibri"/>
                      </a:endParaRPr>
                    </a:p>
                  </a:txBody>
                  <a:tcPr marL="68575" marR="68575"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Max</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[P(N&gt;6000)]</a:t>
                      </a:r>
                      <a:endParaRPr lang="en-US" sz="2000" b="0" u="none" strike="noStrike" cap="none" dirty="0">
                        <a:latin typeface="+mn-lt"/>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extLst>
                  <a:ext uri="{0D108BD9-81ED-4DB2-BD59-A6C34878D82A}">
                    <a16:rowId xmlns:a16="http://schemas.microsoft.com/office/drawing/2014/main" val="10006"/>
                  </a:ext>
                </a:extLst>
              </a:tr>
              <a:tr h="731520">
                <a:tc>
                  <a:txBody>
                    <a:bodyPr/>
                    <a:lstStyle/>
                    <a:p>
                      <a:pPr marL="0" marR="0" lvl="0" indent="0" algn="l" rtl="0">
                        <a:spcBef>
                          <a:spcPts val="0"/>
                        </a:spcBef>
                        <a:spcAft>
                          <a:spcPts val="0"/>
                        </a:spcAft>
                        <a:buNone/>
                      </a:pPr>
                      <a:r>
                        <a:rPr lang="en-US" sz="2400" b="1" u="none" strike="noStrike" cap="none" dirty="0">
                          <a:latin typeface="+mn-lt"/>
                          <a:ea typeface="Calibri"/>
                          <a:cs typeface="Calibri"/>
                          <a:sym typeface="Calibri"/>
                        </a:rPr>
                        <a:t>Wilderness Disturbance</a:t>
                      </a:r>
                    </a:p>
                  </a:txBody>
                  <a:tcPr marL="68575" marR="68575" marT="0" marB="0">
                    <a:lnL w="12700" cap="flat" cmpd="sng" algn="ctr">
                      <a:solidFill>
                        <a:schemeClr val="tx1"/>
                      </a:solidFill>
                      <a:prstDash val="solid"/>
                      <a:round/>
                      <a:headEnd type="none" w="med" len="med"/>
                      <a:tailEnd type="none" w="med" len="med"/>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Min</a:t>
                      </a:r>
                      <a:endParaRPr sz="2400" b="0"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[User-days]</a:t>
                      </a:r>
                      <a:endParaRPr lang="en-US" sz="2000" b="0" u="none" strike="noStrike" cap="none" dirty="0">
                        <a:latin typeface="+mn-lt"/>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extLst>
                  <a:ext uri="{0D108BD9-81ED-4DB2-BD59-A6C34878D82A}">
                    <a16:rowId xmlns:a16="http://schemas.microsoft.com/office/drawing/2014/main" val="10007"/>
                  </a:ext>
                </a:extLst>
              </a:tr>
              <a:tr h="7315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u="none" strike="noStrike" cap="none" dirty="0">
                          <a:latin typeface="+mn-lt"/>
                          <a:ea typeface="Calibri"/>
                          <a:cs typeface="Calibri"/>
                          <a:sym typeface="Calibri"/>
                        </a:rPr>
                        <a:t>Cost</a:t>
                      </a:r>
                    </a:p>
                  </a:txBody>
                  <a:tcPr marL="68575" marR="68575" marT="0" marB="0">
                    <a:lnL w="12700" cap="flat" cmpd="sng" algn="ctr">
                      <a:solidFill>
                        <a:schemeClr val="tx1"/>
                      </a:solidFill>
                      <a:prstDash val="solid"/>
                      <a:round/>
                      <a:headEnd type="none" w="med" len="med"/>
                      <a:tailEnd type="none" w="med" len="med"/>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Min</a:t>
                      </a:r>
                      <a:endParaRPr sz="2400" b="0"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[M$/5-yr]</a:t>
                      </a:r>
                      <a:endParaRPr lang="en-US" sz="2000" b="0" u="none" strike="noStrike" cap="none" dirty="0">
                        <a:latin typeface="+mn-lt"/>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5823163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A25D3-49BE-D041-6D3F-999452358DB1}"/>
            </a:ext>
          </a:extLst>
        </p:cNvPr>
        <p:cNvGrpSpPr/>
        <p:nvPr/>
      </p:nvGrpSpPr>
      <p:grpSpPr>
        <a:xfrm>
          <a:off x="0" y="0"/>
          <a:ext cx="0" cy="0"/>
          <a:chOff x="0" y="0"/>
          <a:chExt cx="0" cy="0"/>
        </a:xfrm>
      </p:grpSpPr>
      <p:sp>
        <p:nvSpPr>
          <p:cNvPr id="53" name="TextBox 52">
            <a:extLst>
              <a:ext uri="{FF2B5EF4-FFF2-40B4-BE49-F238E27FC236}">
                <a16:creationId xmlns:a16="http://schemas.microsoft.com/office/drawing/2014/main" id="{788ECE50-F905-9163-68CD-DFF2B4A2078C}"/>
              </a:ext>
            </a:extLst>
          </p:cNvPr>
          <p:cNvSpPr txBox="1"/>
          <p:nvPr/>
        </p:nvSpPr>
        <p:spPr>
          <a:xfrm>
            <a:off x="355862" y="530972"/>
            <a:ext cx="5842923" cy="584775"/>
          </a:xfrm>
          <a:prstGeom prst="rect">
            <a:avLst/>
          </a:prstGeom>
          <a:solidFill>
            <a:schemeClr val="bg1"/>
          </a:solidFill>
          <a:ln w="38100">
            <a:solidFill>
              <a:schemeClr val="tx1"/>
            </a:solidFill>
          </a:ln>
        </p:spPr>
        <p:txBody>
          <a:bodyPr wrap="square">
            <a:spAutoFit/>
          </a:bodyPr>
          <a:lstStyle/>
          <a:p>
            <a:r>
              <a:rPr lang="en-US" sz="3200" b="1" u="sng" dirty="0"/>
              <a:t>T</a:t>
            </a:r>
            <a:r>
              <a:rPr lang="en-US" sz="3200" dirty="0"/>
              <a:t>radeoffs:</a:t>
            </a:r>
          </a:p>
        </p:txBody>
      </p:sp>
      <p:sp>
        <p:nvSpPr>
          <p:cNvPr id="55" name="TextBox 54">
            <a:extLst>
              <a:ext uri="{FF2B5EF4-FFF2-40B4-BE49-F238E27FC236}">
                <a16:creationId xmlns:a16="http://schemas.microsoft.com/office/drawing/2014/main" id="{BB6FE4C9-C8D9-F985-D182-AE70DB2A5FA6}"/>
              </a:ext>
            </a:extLst>
          </p:cNvPr>
          <p:cNvSpPr txBox="1"/>
          <p:nvPr/>
        </p:nvSpPr>
        <p:spPr>
          <a:xfrm>
            <a:off x="290547" y="86738"/>
            <a:ext cx="6888616" cy="400110"/>
          </a:xfrm>
          <a:prstGeom prst="rect">
            <a:avLst/>
          </a:prstGeom>
          <a:noFill/>
        </p:spPr>
        <p:txBody>
          <a:bodyPr wrap="square" rtlCol="0">
            <a:spAutoFit/>
          </a:bodyPr>
          <a:lstStyle/>
          <a:p>
            <a:r>
              <a:rPr lang="en-US" sz="2000" b="1" dirty="0"/>
              <a:t>SDM project: </a:t>
            </a:r>
            <a:r>
              <a:rPr lang="en-US" sz="2000" dirty="0"/>
              <a:t>Non-native fish control below glen canyon dam</a:t>
            </a:r>
          </a:p>
        </p:txBody>
      </p:sp>
      <p:sp>
        <p:nvSpPr>
          <p:cNvPr id="56" name="Content Placeholder 2">
            <a:extLst>
              <a:ext uri="{FF2B5EF4-FFF2-40B4-BE49-F238E27FC236}">
                <a16:creationId xmlns:a16="http://schemas.microsoft.com/office/drawing/2014/main" id="{6BF93288-B5B3-D6D4-4C7D-6161B95B2020}"/>
              </a:ext>
            </a:extLst>
          </p:cNvPr>
          <p:cNvSpPr txBox="1">
            <a:spLocks/>
          </p:cNvSpPr>
          <p:nvPr/>
        </p:nvSpPr>
        <p:spPr>
          <a:xfrm>
            <a:off x="0" y="6646048"/>
            <a:ext cx="5658480" cy="2119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a:t>Adapted, modified, and simplified from Runge et al. 2011</a:t>
            </a:r>
            <a:endParaRPr lang="en-US" sz="1200" dirty="0"/>
          </a:p>
        </p:txBody>
      </p:sp>
      <p:sp>
        <p:nvSpPr>
          <p:cNvPr id="19" name="TextBox 18">
            <a:extLst>
              <a:ext uri="{FF2B5EF4-FFF2-40B4-BE49-F238E27FC236}">
                <a16:creationId xmlns:a16="http://schemas.microsoft.com/office/drawing/2014/main" id="{A7BFFC74-8551-598A-4381-105244E290C4}"/>
              </a:ext>
            </a:extLst>
          </p:cNvPr>
          <p:cNvSpPr txBox="1"/>
          <p:nvPr/>
        </p:nvSpPr>
        <p:spPr>
          <a:xfrm>
            <a:off x="290547" y="1236041"/>
            <a:ext cx="6093822" cy="923330"/>
          </a:xfrm>
          <a:prstGeom prst="rect">
            <a:avLst/>
          </a:prstGeom>
          <a:noFill/>
        </p:spPr>
        <p:txBody>
          <a:bodyPr wrap="square">
            <a:spAutoFit/>
          </a:bodyPr>
          <a:lstStyle/>
          <a:p>
            <a:r>
              <a:rPr lang="en-US" dirty="0"/>
              <a:t>“How much you would give up on one objective in order to achieve gains on another objective”</a:t>
            </a:r>
          </a:p>
          <a:p>
            <a:r>
              <a:rPr lang="en-US" dirty="0"/>
              <a:t>- Gregory et al. 2012</a:t>
            </a:r>
          </a:p>
        </p:txBody>
      </p:sp>
      <p:graphicFrame>
        <p:nvGraphicFramePr>
          <p:cNvPr id="20" name="Google Shape;495;p54">
            <a:extLst>
              <a:ext uri="{FF2B5EF4-FFF2-40B4-BE49-F238E27FC236}">
                <a16:creationId xmlns:a16="http://schemas.microsoft.com/office/drawing/2014/main" id="{0C0E498A-FCAA-43EF-320D-4A7D48C48E4B}"/>
              </a:ext>
            </a:extLst>
          </p:cNvPr>
          <p:cNvGraphicFramePr/>
          <p:nvPr>
            <p:extLst>
              <p:ext uri="{D42A27DB-BD31-4B8C-83A1-F6EECF244321}">
                <p14:modId xmlns:p14="http://schemas.microsoft.com/office/powerpoint/2010/main" val="1629258515"/>
              </p:ext>
            </p:extLst>
          </p:nvPr>
        </p:nvGraphicFramePr>
        <p:xfrm>
          <a:off x="5349677" y="2279665"/>
          <a:ext cx="5668685" cy="3870960"/>
        </p:xfrm>
        <a:graphic>
          <a:graphicData uri="http://schemas.openxmlformats.org/drawingml/2006/table">
            <a:tbl>
              <a:tblPr>
                <a:noFill/>
              </a:tblPr>
              <a:tblGrid>
                <a:gridCol w="2246110">
                  <a:extLst>
                    <a:ext uri="{9D8B030D-6E8A-4147-A177-3AD203B41FA5}">
                      <a16:colId xmlns:a16="http://schemas.microsoft.com/office/drawing/2014/main" val="20001"/>
                    </a:ext>
                  </a:extLst>
                </a:gridCol>
                <a:gridCol w="1676193">
                  <a:extLst>
                    <a:ext uri="{9D8B030D-6E8A-4147-A177-3AD203B41FA5}">
                      <a16:colId xmlns:a16="http://schemas.microsoft.com/office/drawing/2014/main" val="20002"/>
                    </a:ext>
                  </a:extLst>
                </a:gridCol>
                <a:gridCol w="1746382">
                  <a:extLst>
                    <a:ext uri="{9D8B030D-6E8A-4147-A177-3AD203B41FA5}">
                      <a16:colId xmlns:a16="http://schemas.microsoft.com/office/drawing/2014/main" val="20003"/>
                    </a:ext>
                  </a:extLst>
                </a:gridCol>
              </a:tblGrid>
              <a:tr h="319122">
                <a:tc gridSpan="3">
                  <a:txBody>
                    <a:bodyPr/>
                    <a:lstStyle/>
                    <a:p>
                      <a:pPr marL="0" marR="0" lvl="0" indent="0" algn="ctr" rtl="0">
                        <a:spcBef>
                          <a:spcPts val="0"/>
                        </a:spcBef>
                        <a:spcAft>
                          <a:spcPts val="0"/>
                        </a:spcAft>
                        <a:buNone/>
                      </a:pPr>
                      <a:r>
                        <a:rPr lang="en-US" sz="2800" b="1" u="sng" strike="noStrike" cap="none" dirty="0">
                          <a:latin typeface="Calibri"/>
                          <a:ea typeface="Calibri"/>
                          <a:cs typeface="Calibri"/>
                          <a:sym typeface="Calibri"/>
                        </a:rPr>
                        <a:t>Objective</a:t>
                      </a:r>
                      <a:endParaRPr sz="2800" b="1" u="sng" strike="noStrike" cap="none" dirty="0">
                        <a:latin typeface="Calibri"/>
                        <a:ea typeface="Calibri"/>
                        <a:cs typeface="Calibri"/>
                        <a:sym typeface="Calibri"/>
                      </a:endParaRPr>
                    </a:p>
                  </a:txBody>
                  <a:tcPr marL="68575" marR="68575"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dirty="0"/>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07681">
                <a:tc>
                  <a:txBody>
                    <a:bodyPr/>
                    <a:lstStyle/>
                    <a:p>
                      <a:pPr marL="0" marR="0" lvl="0" indent="0" algn="l" rtl="0">
                        <a:spcBef>
                          <a:spcPts val="0"/>
                        </a:spcBef>
                        <a:spcAft>
                          <a:spcPts val="0"/>
                        </a:spcAft>
                        <a:buNone/>
                      </a:pPr>
                      <a:r>
                        <a:rPr lang="en-US" sz="2400" b="0" u="none" strike="noStrike" cap="none" dirty="0">
                          <a:latin typeface="Calibri"/>
                          <a:ea typeface="Calibri"/>
                          <a:cs typeface="Calibri"/>
                          <a:sym typeface="Calibri"/>
                        </a:rPr>
                        <a:t>Objective</a:t>
                      </a:r>
                      <a:endParaRPr sz="2400" b="0" u="none" strike="noStrike" cap="none" dirty="0">
                        <a:latin typeface="Calibri"/>
                        <a:ea typeface="Calibri"/>
                        <a:cs typeface="Calibri"/>
                        <a:sym typeface="Calibri"/>
                      </a:endParaRPr>
                    </a:p>
                  </a:txBody>
                  <a:tcPr marL="68575" marR="68575"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Direction</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Attribute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lgn="ctr">
                      <a:solidFill>
                        <a:schemeClr val="tx1"/>
                      </a:solidFill>
                      <a:prstDash val="solid"/>
                      <a:round/>
                      <a:headEnd type="none" w="med" len="med"/>
                      <a:tailEnd type="none" w="med" len="med"/>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3"/>
                  </a:ext>
                </a:extLst>
              </a:tr>
              <a:tr h="731520">
                <a:tc>
                  <a:txBody>
                    <a:bodyPr/>
                    <a:lstStyle/>
                    <a:p>
                      <a:pPr marL="0" marR="0" lvl="0" indent="0" algn="l" rtl="0">
                        <a:spcBef>
                          <a:spcPts val="0"/>
                        </a:spcBef>
                        <a:spcAft>
                          <a:spcPts val="0"/>
                        </a:spcAft>
                        <a:buNone/>
                      </a:pPr>
                      <a:r>
                        <a:rPr lang="en-US" sz="2400" b="1" u="none" strike="noStrike" cap="none" dirty="0">
                          <a:latin typeface="Calibri"/>
                          <a:ea typeface="Calibri"/>
                          <a:cs typeface="Calibri"/>
                          <a:sym typeface="Calibri"/>
                        </a:rPr>
                        <a:t>Respect Life</a:t>
                      </a:r>
                      <a:endParaRPr sz="2400" b="1" u="none" strike="noStrike" cap="none" dirty="0">
                        <a:latin typeface="Calibri"/>
                        <a:ea typeface="Calibri"/>
                        <a:cs typeface="Calibri"/>
                        <a:sym typeface="Calibri"/>
                      </a:endParaRPr>
                    </a:p>
                  </a:txBody>
                  <a:tcPr marL="68575" marR="68575"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Max</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[0-10 scale]</a:t>
                      </a:r>
                      <a:endParaRPr lang="en-US" sz="2000" b="0" u="none" strike="noStrike" cap="none" dirty="0">
                        <a:latin typeface="+mn-lt"/>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extLst>
                  <a:ext uri="{0D108BD9-81ED-4DB2-BD59-A6C34878D82A}">
                    <a16:rowId xmlns:a16="http://schemas.microsoft.com/office/drawing/2014/main" val="10004"/>
                  </a:ext>
                </a:extLst>
              </a:tr>
              <a:tr h="731520">
                <a:tc>
                  <a:txBody>
                    <a:bodyPr/>
                    <a:lstStyle/>
                    <a:p>
                      <a:pPr marL="0" marR="0" lvl="0" indent="0" algn="l" rtl="0">
                        <a:spcBef>
                          <a:spcPts val="0"/>
                        </a:spcBef>
                        <a:spcAft>
                          <a:spcPts val="0"/>
                        </a:spcAft>
                        <a:buNone/>
                      </a:pPr>
                      <a:r>
                        <a:rPr lang="en-US" sz="2400" b="1" u="none" strike="noStrike" cap="none" dirty="0">
                          <a:latin typeface="Calibri"/>
                          <a:ea typeface="Calibri"/>
                          <a:cs typeface="Calibri"/>
                          <a:sym typeface="Calibri"/>
                        </a:rPr>
                        <a:t>HBC Recovery</a:t>
                      </a:r>
                      <a:endParaRPr sz="2400" b="1" u="none" strike="noStrike" cap="none" dirty="0">
                        <a:latin typeface="Calibri"/>
                        <a:ea typeface="Calibri"/>
                        <a:cs typeface="Calibri"/>
                        <a:sym typeface="Calibri"/>
                      </a:endParaRPr>
                    </a:p>
                  </a:txBody>
                  <a:tcPr marL="68575" marR="68575"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Max</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[P(N&gt;6000)]</a:t>
                      </a:r>
                      <a:endParaRPr lang="en-US" sz="2000" b="0" u="none" strike="noStrike" cap="none" dirty="0">
                        <a:latin typeface="+mn-lt"/>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extLst>
                  <a:ext uri="{0D108BD9-81ED-4DB2-BD59-A6C34878D82A}">
                    <a16:rowId xmlns:a16="http://schemas.microsoft.com/office/drawing/2014/main" val="10006"/>
                  </a:ext>
                </a:extLst>
              </a:tr>
              <a:tr h="731520">
                <a:tc>
                  <a:txBody>
                    <a:bodyPr/>
                    <a:lstStyle/>
                    <a:p>
                      <a:pPr marL="0" marR="0" lvl="0" indent="0" algn="l" rtl="0">
                        <a:spcBef>
                          <a:spcPts val="0"/>
                        </a:spcBef>
                        <a:spcAft>
                          <a:spcPts val="0"/>
                        </a:spcAft>
                        <a:buNone/>
                      </a:pPr>
                      <a:r>
                        <a:rPr lang="en-US" sz="2400" b="1" u="none" strike="noStrike" cap="none" dirty="0">
                          <a:latin typeface="+mn-lt"/>
                          <a:ea typeface="Calibri"/>
                          <a:cs typeface="Calibri"/>
                          <a:sym typeface="Calibri"/>
                        </a:rPr>
                        <a:t>Wilderness Disturbance</a:t>
                      </a:r>
                    </a:p>
                  </a:txBody>
                  <a:tcPr marL="68575" marR="68575" marT="0" marB="0">
                    <a:lnL w="12700" cap="flat" cmpd="sng" algn="ctr">
                      <a:solidFill>
                        <a:schemeClr val="tx1"/>
                      </a:solidFill>
                      <a:prstDash val="solid"/>
                      <a:round/>
                      <a:headEnd type="none" w="med" len="med"/>
                      <a:tailEnd type="none" w="med" len="med"/>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Min</a:t>
                      </a:r>
                      <a:endParaRPr sz="2400" b="0"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[User-days]</a:t>
                      </a:r>
                      <a:endParaRPr lang="en-US" sz="2000" b="0" u="none" strike="noStrike" cap="none" dirty="0">
                        <a:latin typeface="+mn-lt"/>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extLst>
                  <a:ext uri="{0D108BD9-81ED-4DB2-BD59-A6C34878D82A}">
                    <a16:rowId xmlns:a16="http://schemas.microsoft.com/office/drawing/2014/main" val="10007"/>
                  </a:ext>
                </a:extLst>
              </a:tr>
              <a:tr h="7315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u="none" strike="noStrike" cap="none" dirty="0">
                          <a:latin typeface="+mn-lt"/>
                          <a:ea typeface="Calibri"/>
                          <a:cs typeface="Calibri"/>
                          <a:sym typeface="Calibri"/>
                        </a:rPr>
                        <a:t>Cost</a:t>
                      </a:r>
                    </a:p>
                  </a:txBody>
                  <a:tcPr marL="68575" marR="68575" marT="0" marB="0">
                    <a:lnL w="12700" cap="flat" cmpd="sng" algn="ctr">
                      <a:solidFill>
                        <a:schemeClr val="tx1"/>
                      </a:solidFill>
                      <a:prstDash val="solid"/>
                      <a:round/>
                      <a:headEnd type="none" w="med" len="med"/>
                      <a:tailEnd type="none" w="med" len="med"/>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Min</a:t>
                      </a:r>
                      <a:endParaRPr sz="2400" b="0"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[M$/5-yr]</a:t>
                      </a:r>
                      <a:endParaRPr lang="en-US" sz="2000" b="0" u="none" strike="noStrike" cap="none" dirty="0">
                        <a:latin typeface="+mn-lt"/>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8"/>
                  </a:ext>
                </a:extLst>
              </a:tr>
            </a:tbl>
          </a:graphicData>
        </a:graphic>
      </p:graphicFrame>
      <p:sp>
        <p:nvSpPr>
          <p:cNvPr id="3" name="TextBox 2">
            <a:extLst>
              <a:ext uri="{FF2B5EF4-FFF2-40B4-BE49-F238E27FC236}">
                <a16:creationId xmlns:a16="http://schemas.microsoft.com/office/drawing/2014/main" id="{DAAC9ED1-7340-50C3-E26C-8AF3A67C7D7D}"/>
              </a:ext>
            </a:extLst>
          </p:cNvPr>
          <p:cNvSpPr txBox="1"/>
          <p:nvPr/>
        </p:nvSpPr>
        <p:spPr>
          <a:xfrm>
            <a:off x="859101" y="2284626"/>
            <a:ext cx="4441371" cy="584775"/>
          </a:xfrm>
          <a:prstGeom prst="rect">
            <a:avLst/>
          </a:prstGeom>
          <a:noFill/>
        </p:spPr>
        <p:txBody>
          <a:bodyPr wrap="square">
            <a:spAutoFit/>
          </a:bodyPr>
          <a:lstStyle/>
          <a:p>
            <a:pPr marL="0" marR="0" lvl="0" indent="0" algn="ctr" rtl="0">
              <a:spcBef>
                <a:spcPts val="0"/>
              </a:spcBef>
              <a:spcAft>
                <a:spcPts val="0"/>
              </a:spcAft>
              <a:buNone/>
            </a:pPr>
            <a:r>
              <a:rPr lang="en-US" sz="3200" b="1" u="sng" strike="noStrike" cap="none" dirty="0">
                <a:latin typeface="Calibri"/>
                <a:ea typeface="Calibri"/>
                <a:cs typeface="Calibri"/>
                <a:sym typeface="Calibri"/>
              </a:rPr>
              <a:t>Objective Weights:</a:t>
            </a:r>
          </a:p>
        </p:txBody>
      </p:sp>
      <p:sp>
        <p:nvSpPr>
          <p:cNvPr id="15" name="TextBox 14">
            <a:extLst>
              <a:ext uri="{FF2B5EF4-FFF2-40B4-BE49-F238E27FC236}">
                <a16:creationId xmlns:a16="http://schemas.microsoft.com/office/drawing/2014/main" id="{FF3410DC-F7D2-1A22-C72E-D49AFB36D7CB}"/>
              </a:ext>
            </a:extLst>
          </p:cNvPr>
          <p:cNvSpPr txBox="1"/>
          <p:nvPr/>
        </p:nvSpPr>
        <p:spPr>
          <a:xfrm>
            <a:off x="859101" y="3287878"/>
            <a:ext cx="4441371"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0.2</a:t>
            </a:r>
            <a:endParaRPr lang="en-US" sz="3200" strike="noStrike" cap="none" dirty="0">
              <a:latin typeface="Calibri"/>
              <a:ea typeface="Calibri"/>
              <a:cs typeface="Calibri"/>
              <a:sym typeface="Calibri"/>
            </a:endParaRPr>
          </a:p>
        </p:txBody>
      </p:sp>
      <p:sp>
        <p:nvSpPr>
          <p:cNvPr id="16" name="TextBox 15">
            <a:extLst>
              <a:ext uri="{FF2B5EF4-FFF2-40B4-BE49-F238E27FC236}">
                <a16:creationId xmlns:a16="http://schemas.microsoft.com/office/drawing/2014/main" id="{99F9D9D6-DD09-1FCE-D792-7189931A2727}"/>
              </a:ext>
            </a:extLst>
          </p:cNvPr>
          <p:cNvSpPr txBox="1"/>
          <p:nvPr/>
        </p:nvSpPr>
        <p:spPr>
          <a:xfrm>
            <a:off x="868914" y="4058175"/>
            <a:ext cx="4441371"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0.4</a:t>
            </a:r>
            <a:endParaRPr lang="en-US" sz="3200" strike="noStrike" cap="none" dirty="0">
              <a:latin typeface="Calibri"/>
              <a:ea typeface="Calibri"/>
              <a:cs typeface="Calibri"/>
              <a:sym typeface="Calibri"/>
            </a:endParaRPr>
          </a:p>
        </p:txBody>
      </p:sp>
      <p:sp>
        <p:nvSpPr>
          <p:cNvPr id="17" name="TextBox 16">
            <a:extLst>
              <a:ext uri="{FF2B5EF4-FFF2-40B4-BE49-F238E27FC236}">
                <a16:creationId xmlns:a16="http://schemas.microsoft.com/office/drawing/2014/main" id="{2EB52582-1A46-D30C-05BE-62B2A54C0BC3}"/>
              </a:ext>
            </a:extLst>
          </p:cNvPr>
          <p:cNvSpPr txBox="1"/>
          <p:nvPr/>
        </p:nvSpPr>
        <p:spPr>
          <a:xfrm>
            <a:off x="894121" y="5483505"/>
            <a:ext cx="4441371"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0.3</a:t>
            </a:r>
            <a:endParaRPr lang="en-US" sz="3200" strike="noStrike" cap="none" dirty="0">
              <a:latin typeface="Calibri"/>
              <a:ea typeface="Calibri"/>
              <a:cs typeface="Calibri"/>
              <a:sym typeface="Calibri"/>
            </a:endParaRPr>
          </a:p>
        </p:txBody>
      </p:sp>
      <p:sp>
        <p:nvSpPr>
          <p:cNvPr id="21" name="TextBox 20">
            <a:extLst>
              <a:ext uri="{FF2B5EF4-FFF2-40B4-BE49-F238E27FC236}">
                <a16:creationId xmlns:a16="http://schemas.microsoft.com/office/drawing/2014/main" id="{3D4C981A-4393-A7F1-09AE-55BA1C754667}"/>
              </a:ext>
            </a:extLst>
          </p:cNvPr>
          <p:cNvSpPr txBox="1"/>
          <p:nvPr/>
        </p:nvSpPr>
        <p:spPr>
          <a:xfrm>
            <a:off x="888610" y="4757013"/>
            <a:ext cx="4441371"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0.1</a:t>
            </a:r>
            <a:endParaRPr lang="en-US" sz="3200" strike="noStrike" cap="none" dirty="0">
              <a:latin typeface="Calibri"/>
              <a:ea typeface="Calibri"/>
              <a:cs typeface="Calibri"/>
              <a:sym typeface="Calibri"/>
            </a:endParaRPr>
          </a:p>
        </p:txBody>
      </p:sp>
      <p:sp>
        <p:nvSpPr>
          <p:cNvPr id="23" name="TextBox 22">
            <a:extLst>
              <a:ext uri="{FF2B5EF4-FFF2-40B4-BE49-F238E27FC236}">
                <a16:creationId xmlns:a16="http://schemas.microsoft.com/office/drawing/2014/main" id="{08DF5D70-EE21-F7CC-A503-5C4E34FDC39E}"/>
              </a:ext>
            </a:extLst>
          </p:cNvPr>
          <p:cNvSpPr txBox="1"/>
          <p:nvPr/>
        </p:nvSpPr>
        <p:spPr>
          <a:xfrm>
            <a:off x="1658883" y="2747780"/>
            <a:ext cx="2991494" cy="369332"/>
          </a:xfrm>
          <a:prstGeom prst="rect">
            <a:avLst/>
          </a:prstGeom>
          <a:noFill/>
        </p:spPr>
        <p:txBody>
          <a:bodyPr wrap="square">
            <a:spAutoFit/>
          </a:bodyPr>
          <a:lstStyle/>
          <a:p>
            <a:r>
              <a:rPr lang="en-US" sz="1800" dirty="0"/>
              <a:t>Hypothetical for illustration</a:t>
            </a:r>
            <a:endParaRPr lang="en-US" dirty="0"/>
          </a:p>
        </p:txBody>
      </p:sp>
    </p:spTree>
    <p:extLst>
      <p:ext uri="{BB962C8B-B14F-4D97-AF65-F5344CB8AC3E}">
        <p14:creationId xmlns:p14="http://schemas.microsoft.com/office/powerpoint/2010/main" val="3839034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EB93DA-AAC6-40B5-A5FA-B103781B208C}"/>
            </a:ext>
          </a:extLst>
        </p:cNvPr>
        <p:cNvGrpSpPr/>
        <p:nvPr/>
      </p:nvGrpSpPr>
      <p:grpSpPr>
        <a:xfrm>
          <a:off x="0" y="0"/>
          <a:ext cx="0" cy="0"/>
          <a:chOff x="0" y="0"/>
          <a:chExt cx="0" cy="0"/>
        </a:xfrm>
      </p:grpSpPr>
      <p:sp>
        <p:nvSpPr>
          <p:cNvPr id="53" name="TextBox 52">
            <a:extLst>
              <a:ext uri="{FF2B5EF4-FFF2-40B4-BE49-F238E27FC236}">
                <a16:creationId xmlns:a16="http://schemas.microsoft.com/office/drawing/2014/main" id="{A9DFC4F7-4F10-A81C-FA86-4C9C3B35DC65}"/>
              </a:ext>
            </a:extLst>
          </p:cNvPr>
          <p:cNvSpPr txBox="1"/>
          <p:nvPr/>
        </p:nvSpPr>
        <p:spPr>
          <a:xfrm>
            <a:off x="355862" y="530972"/>
            <a:ext cx="5842923" cy="584775"/>
          </a:xfrm>
          <a:prstGeom prst="rect">
            <a:avLst/>
          </a:prstGeom>
          <a:solidFill>
            <a:schemeClr val="bg1"/>
          </a:solidFill>
          <a:ln w="38100">
            <a:solidFill>
              <a:schemeClr val="tx1"/>
            </a:solidFill>
          </a:ln>
        </p:spPr>
        <p:txBody>
          <a:bodyPr wrap="square">
            <a:spAutoFit/>
          </a:bodyPr>
          <a:lstStyle/>
          <a:p>
            <a:r>
              <a:rPr lang="en-US" sz="3200" b="1" u="sng" dirty="0"/>
              <a:t>T</a:t>
            </a:r>
            <a:r>
              <a:rPr lang="en-US" sz="3200" dirty="0"/>
              <a:t>radeoffs:</a:t>
            </a:r>
          </a:p>
        </p:txBody>
      </p:sp>
      <p:sp>
        <p:nvSpPr>
          <p:cNvPr id="55" name="TextBox 54">
            <a:extLst>
              <a:ext uri="{FF2B5EF4-FFF2-40B4-BE49-F238E27FC236}">
                <a16:creationId xmlns:a16="http://schemas.microsoft.com/office/drawing/2014/main" id="{BE85A39C-E303-F493-C59B-B367D5646D5B}"/>
              </a:ext>
            </a:extLst>
          </p:cNvPr>
          <p:cNvSpPr txBox="1"/>
          <p:nvPr/>
        </p:nvSpPr>
        <p:spPr>
          <a:xfrm>
            <a:off x="290547" y="86738"/>
            <a:ext cx="6888616" cy="400110"/>
          </a:xfrm>
          <a:prstGeom prst="rect">
            <a:avLst/>
          </a:prstGeom>
          <a:noFill/>
        </p:spPr>
        <p:txBody>
          <a:bodyPr wrap="square" rtlCol="0">
            <a:spAutoFit/>
          </a:bodyPr>
          <a:lstStyle/>
          <a:p>
            <a:r>
              <a:rPr lang="en-US" sz="2000" b="1" dirty="0"/>
              <a:t>SDM project: </a:t>
            </a:r>
            <a:r>
              <a:rPr lang="en-US" sz="2000" dirty="0"/>
              <a:t>Non-native fish control below glen canyon dam</a:t>
            </a:r>
          </a:p>
        </p:txBody>
      </p:sp>
      <p:sp>
        <p:nvSpPr>
          <p:cNvPr id="56" name="Content Placeholder 2">
            <a:extLst>
              <a:ext uri="{FF2B5EF4-FFF2-40B4-BE49-F238E27FC236}">
                <a16:creationId xmlns:a16="http://schemas.microsoft.com/office/drawing/2014/main" id="{320F87CA-6051-594C-ACF4-99D8A8FD17BF}"/>
              </a:ext>
            </a:extLst>
          </p:cNvPr>
          <p:cNvSpPr txBox="1">
            <a:spLocks/>
          </p:cNvSpPr>
          <p:nvPr/>
        </p:nvSpPr>
        <p:spPr>
          <a:xfrm>
            <a:off x="0" y="6646048"/>
            <a:ext cx="5658480" cy="2119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a:t>Adapted, modified, and simplified from Runge et al. 2011</a:t>
            </a:r>
            <a:endParaRPr lang="en-US" sz="1200" dirty="0"/>
          </a:p>
        </p:txBody>
      </p:sp>
      <p:sp>
        <p:nvSpPr>
          <p:cNvPr id="3" name="TextBox 2">
            <a:extLst>
              <a:ext uri="{FF2B5EF4-FFF2-40B4-BE49-F238E27FC236}">
                <a16:creationId xmlns:a16="http://schemas.microsoft.com/office/drawing/2014/main" id="{E872C0AF-8E86-29CF-BA10-DFA17F88270E}"/>
              </a:ext>
            </a:extLst>
          </p:cNvPr>
          <p:cNvSpPr txBox="1"/>
          <p:nvPr/>
        </p:nvSpPr>
        <p:spPr>
          <a:xfrm>
            <a:off x="831482" y="1215743"/>
            <a:ext cx="10011351" cy="584775"/>
          </a:xfrm>
          <a:prstGeom prst="rect">
            <a:avLst/>
          </a:prstGeom>
          <a:solidFill>
            <a:srgbClr val="FFCCCC"/>
          </a:solidFill>
          <a:ln w="38100">
            <a:solidFill>
              <a:schemeClr val="tx1"/>
            </a:solidFill>
          </a:ln>
        </p:spPr>
        <p:txBody>
          <a:bodyPr wrap="square">
            <a:spAutoFit/>
          </a:bodyPr>
          <a:lstStyle/>
          <a:p>
            <a:r>
              <a:rPr lang="en-US" sz="3200" dirty="0"/>
              <a:t>Simplified consequence table 				    </a:t>
            </a:r>
            <a:r>
              <a:rPr lang="en-US" sz="2000" dirty="0"/>
              <a:t>(relative table for illustration)</a:t>
            </a:r>
            <a:endParaRPr lang="en-US" sz="2800" dirty="0"/>
          </a:p>
        </p:txBody>
      </p:sp>
      <p:graphicFrame>
        <p:nvGraphicFramePr>
          <p:cNvPr id="4" name="Google Shape;495;p54">
            <a:extLst>
              <a:ext uri="{FF2B5EF4-FFF2-40B4-BE49-F238E27FC236}">
                <a16:creationId xmlns:a16="http://schemas.microsoft.com/office/drawing/2014/main" id="{A114A172-51B1-D3F3-93F9-FA3B3A811934}"/>
              </a:ext>
            </a:extLst>
          </p:cNvPr>
          <p:cNvGraphicFramePr/>
          <p:nvPr>
            <p:extLst>
              <p:ext uri="{D42A27DB-BD31-4B8C-83A1-F6EECF244321}">
                <p14:modId xmlns:p14="http://schemas.microsoft.com/office/powerpoint/2010/main" val="3586375254"/>
              </p:ext>
            </p:extLst>
          </p:nvPr>
        </p:nvGraphicFramePr>
        <p:xfrm>
          <a:off x="1695136" y="1868697"/>
          <a:ext cx="10013939" cy="3870960"/>
        </p:xfrm>
        <a:graphic>
          <a:graphicData uri="http://schemas.openxmlformats.org/drawingml/2006/table">
            <a:tbl>
              <a:tblPr>
                <a:noFill/>
              </a:tblPr>
              <a:tblGrid>
                <a:gridCol w="2246110">
                  <a:extLst>
                    <a:ext uri="{9D8B030D-6E8A-4147-A177-3AD203B41FA5}">
                      <a16:colId xmlns:a16="http://schemas.microsoft.com/office/drawing/2014/main" val="20001"/>
                    </a:ext>
                  </a:extLst>
                </a:gridCol>
                <a:gridCol w="1676193">
                  <a:extLst>
                    <a:ext uri="{9D8B030D-6E8A-4147-A177-3AD203B41FA5}">
                      <a16:colId xmlns:a16="http://schemas.microsoft.com/office/drawing/2014/main" val="20002"/>
                    </a:ext>
                  </a:extLst>
                </a:gridCol>
                <a:gridCol w="1699250">
                  <a:extLst>
                    <a:ext uri="{9D8B030D-6E8A-4147-A177-3AD203B41FA5}">
                      <a16:colId xmlns:a16="http://schemas.microsoft.com/office/drawing/2014/main" val="20003"/>
                    </a:ext>
                  </a:extLst>
                </a:gridCol>
                <a:gridCol w="212271">
                  <a:extLst>
                    <a:ext uri="{9D8B030D-6E8A-4147-A177-3AD203B41FA5}">
                      <a16:colId xmlns:a16="http://schemas.microsoft.com/office/drawing/2014/main" val="1096942385"/>
                    </a:ext>
                  </a:extLst>
                </a:gridCol>
                <a:gridCol w="836023">
                  <a:extLst>
                    <a:ext uri="{9D8B030D-6E8A-4147-A177-3AD203B41FA5}">
                      <a16:colId xmlns:a16="http://schemas.microsoft.com/office/drawing/2014/main" val="20004"/>
                    </a:ext>
                  </a:extLst>
                </a:gridCol>
                <a:gridCol w="836023">
                  <a:extLst>
                    <a:ext uri="{9D8B030D-6E8A-4147-A177-3AD203B41FA5}">
                      <a16:colId xmlns:a16="http://schemas.microsoft.com/office/drawing/2014/main" val="20005"/>
                    </a:ext>
                  </a:extLst>
                </a:gridCol>
                <a:gridCol w="836023">
                  <a:extLst>
                    <a:ext uri="{9D8B030D-6E8A-4147-A177-3AD203B41FA5}">
                      <a16:colId xmlns:a16="http://schemas.microsoft.com/office/drawing/2014/main" val="3117503057"/>
                    </a:ext>
                  </a:extLst>
                </a:gridCol>
                <a:gridCol w="836023">
                  <a:extLst>
                    <a:ext uri="{9D8B030D-6E8A-4147-A177-3AD203B41FA5}">
                      <a16:colId xmlns:a16="http://schemas.microsoft.com/office/drawing/2014/main" val="1221979439"/>
                    </a:ext>
                  </a:extLst>
                </a:gridCol>
                <a:gridCol w="836023">
                  <a:extLst>
                    <a:ext uri="{9D8B030D-6E8A-4147-A177-3AD203B41FA5}">
                      <a16:colId xmlns:a16="http://schemas.microsoft.com/office/drawing/2014/main" val="869411059"/>
                    </a:ext>
                  </a:extLst>
                </a:gridCol>
              </a:tblGrid>
              <a:tr h="319122">
                <a:tc gridSpan="3">
                  <a:txBody>
                    <a:bodyPr/>
                    <a:lstStyle/>
                    <a:p>
                      <a:pPr marL="0" marR="0" lvl="0" indent="0" algn="ctr" rtl="0">
                        <a:spcBef>
                          <a:spcPts val="0"/>
                        </a:spcBef>
                        <a:spcAft>
                          <a:spcPts val="0"/>
                        </a:spcAft>
                        <a:buNone/>
                      </a:pPr>
                      <a:r>
                        <a:rPr lang="en-US" sz="2800" b="1" u="sng" strike="noStrike" cap="none" dirty="0">
                          <a:latin typeface="Calibri"/>
                          <a:ea typeface="Calibri"/>
                          <a:cs typeface="Calibri"/>
                          <a:sym typeface="Calibri"/>
                        </a:rPr>
                        <a:t>Objective</a:t>
                      </a:r>
                      <a:endParaRPr sz="2800" b="1" u="sng"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dirty="0"/>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gridSpan="5">
                  <a:txBody>
                    <a:bodyPr/>
                    <a:lstStyle/>
                    <a:p>
                      <a:pPr marL="0" marR="0" lvl="0" indent="0" algn="ctr" rtl="0">
                        <a:spcBef>
                          <a:spcPts val="0"/>
                        </a:spcBef>
                        <a:spcAft>
                          <a:spcPts val="0"/>
                        </a:spcAft>
                        <a:buNone/>
                      </a:pPr>
                      <a:r>
                        <a:rPr lang="en-US" sz="2800" b="1" u="sng" strike="noStrike" cap="none" dirty="0">
                          <a:latin typeface="Calibri"/>
                          <a:ea typeface="Calibri"/>
                          <a:cs typeface="Calibri"/>
                          <a:sym typeface="Calibri"/>
                        </a:rPr>
                        <a:t>Alternative</a:t>
                      </a:r>
                      <a:endParaRPr sz="2800" b="1" u="sng"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07681">
                <a:tc>
                  <a:txBody>
                    <a:bodyPr/>
                    <a:lstStyle/>
                    <a:p>
                      <a:pPr marL="0" marR="0" lvl="0" indent="0" algn="l" rtl="0">
                        <a:spcBef>
                          <a:spcPts val="0"/>
                        </a:spcBef>
                        <a:spcAft>
                          <a:spcPts val="0"/>
                        </a:spcAft>
                        <a:buNone/>
                      </a:pPr>
                      <a:r>
                        <a:rPr lang="en-US" sz="2400" b="0" u="none" strike="noStrike" cap="none" dirty="0">
                          <a:latin typeface="Calibri"/>
                          <a:ea typeface="Calibri"/>
                          <a:cs typeface="Calibri"/>
                          <a:sym typeface="Calibri"/>
                        </a:rPr>
                        <a:t>Objective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Direction</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Attribute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A</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B</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C</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D</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3"/>
                  </a:ext>
                </a:extLst>
              </a:tr>
              <a:tr h="731520">
                <a:tc>
                  <a:txBody>
                    <a:bodyPr/>
                    <a:lstStyle/>
                    <a:p>
                      <a:pPr marL="0" marR="0" lvl="0" indent="0" algn="l" rtl="0">
                        <a:spcBef>
                          <a:spcPts val="0"/>
                        </a:spcBef>
                        <a:spcAft>
                          <a:spcPts val="0"/>
                        </a:spcAft>
                        <a:buNone/>
                      </a:pPr>
                      <a:r>
                        <a:rPr lang="en-US" sz="2400" b="1" u="none" strike="noStrike" cap="none" dirty="0">
                          <a:latin typeface="Calibri"/>
                          <a:ea typeface="Calibri"/>
                          <a:cs typeface="Calibri"/>
                          <a:sym typeface="Calibri"/>
                        </a:rPr>
                        <a:t>Respect Life</a:t>
                      </a:r>
                      <a:endParaRPr sz="24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Max</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[0-10 scale]</a:t>
                      </a:r>
                      <a:endParaRPr lang="en-US" sz="2000" b="0" u="none" strike="noStrike" cap="none" dirty="0">
                        <a:latin typeface="+mn-lt"/>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6</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7</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6</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9.5</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9</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extLst>
                  <a:ext uri="{0D108BD9-81ED-4DB2-BD59-A6C34878D82A}">
                    <a16:rowId xmlns:a16="http://schemas.microsoft.com/office/drawing/2014/main" val="10004"/>
                  </a:ext>
                </a:extLst>
              </a:tr>
              <a:tr h="731520">
                <a:tc>
                  <a:txBody>
                    <a:bodyPr/>
                    <a:lstStyle/>
                    <a:p>
                      <a:pPr marL="0" marR="0" lvl="0" indent="0" algn="l" rtl="0">
                        <a:spcBef>
                          <a:spcPts val="0"/>
                        </a:spcBef>
                        <a:spcAft>
                          <a:spcPts val="0"/>
                        </a:spcAft>
                        <a:buNone/>
                      </a:pPr>
                      <a:r>
                        <a:rPr lang="en-US" sz="2400" b="1" u="none" strike="noStrike" cap="none" dirty="0">
                          <a:latin typeface="Calibri"/>
                          <a:ea typeface="Calibri"/>
                          <a:cs typeface="Calibri"/>
                          <a:sym typeface="Calibri"/>
                        </a:rPr>
                        <a:t>HBC Recovery</a:t>
                      </a:r>
                      <a:endParaRPr sz="24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Max</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[P(N&gt;6000)]</a:t>
                      </a:r>
                      <a:endParaRPr lang="en-US" sz="2000" b="0" u="none" strike="noStrike" cap="none" dirty="0">
                        <a:latin typeface="+mn-lt"/>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0.2</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0.3</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0.3</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0.3</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0.25</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extLst>
                  <a:ext uri="{0D108BD9-81ED-4DB2-BD59-A6C34878D82A}">
                    <a16:rowId xmlns:a16="http://schemas.microsoft.com/office/drawing/2014/main" val="10006"/>
                  </a:ext>
                </a:extLst>
              </a:tr>
              <a:tr h="731520">
                <a:tc>
                  <a:txBody>
                    <a:bodyPr/>
                    <a:lstStyle/>
                    <a:p>
                      <a:pPr marL="0" marR="0" lvl="0" indent="0" algn="l" rtl="0">
                        <a:spcBef>
                          <a:spcPts val="0"/>
                        </a:spcBef>
                        <a:spcAft>
                          <a:spcPts val="0"/>
                        </a:spcAft>
                        <a:buNone/>
                      </a:pPr>
                      <a:r>
                        <a:rPr lang="en-US" sz="2400" b="1" u="none" strike="noStrike" cap="none" dirty="0">
                          <a:latin typeface="+mn-lt"/>
                          <a:ea typeface="Calibri"/>
                          <a:cs typeface="Calibri"/>
                          <a:sym typeface="Calibri"/>
                        </a:rPr>
                        <a:t>Wilderness Disturbance</a:t>
                      </a: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Min</a:t>
                      </a:r>
                      <a:endParaRPr sz="2400" b="0"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[User-days]</a:t>
                      </a:r>
                      <a:endParaRPr lang="en-US" sz="2000" b="0" u="none" strike="noStrike" cap="none" dirty="0">
                        <a:latin typeface="+mn-lt"/>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30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40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50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60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extLst>
                  <a:ext uri="{0D108BD9-81ED-4DB2-BD59-A6C34878D82A}">
                    <a16:rowId xmlns:a16="http://schemas.microsoft.com/office/drawing/2014/main" val="10007"/>
                  </a:ext>
                </a:extLst>
              </a:tr>
              <a:tr h="7315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u="none" strike="noStrike" cap="none" dirty="0">
                          <a:latin typeface="+mn-lt"/>
                          <a:ea typeface="Calibri"/>
                          <a:cs typeface="Calibri"/>
                          <a:sym typeface="Calibri"/>
                        </a:rPr>
                        <a:t>Cost</a:t>
                      </a: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Min</a:t>
                      </a:r>
                      <a:endParaRPr sz="2400" b="0"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[M$/5-yr]</a:t>
                      </a:r>
                      <a:endParaRPr lang="en-US" sz="2000" b="0" u="none" strike="noStrike" cap="none" dirty="0">
                        <a:latin typeface="+mn-lt"/>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2.5</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3</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4.5</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2</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lumMod val="20000"/>
                        <a:lumOff val="80000"/>
                      </a:schemeClr>
                    </a:solidFill>
                  </a:tcPr>
                </a:tc>
                <a:extLst>
                  <a:ext uri="{0D108BD9-81ED-4DB2-BD59-A6C34878D82A}">
                    <a16:rowId xmlns:a16="http://schemas.microsoft.com/office/drawing/2014/main" val="10008"/>
                  </a:ext>
                </a:extLst>
              </a:tr>
            </a:tbl>
          </a:graphicData>
        </a:graphic>
      </p:graphicFrame>
      <p:sp>
        <p:nvSpPr>
          <p:cNvPr id="7" name="TextBox 6">
            <a:extLst>
              <a:ext uri="{FF2B5EF4-FFF2-40B4-BE49-F238E27FC236}">
                <a16:creationId xmlns:a16="http://schemas.microsoft.com/office/drawing/2014/main" id="{E2B81E36-BE8F-3D06-C4F9-F68902EC3584}"/>
              </a:ext>
            </a:extLst>
          </p:cNvPr>
          <p:cNvSpPr txBox="1"/>
          <p:nvPr/>
        </p:nvSpPr>
        <p:spPr>
          <a:xfrm>
            <a:off x="-117566" y="1974370"/>
            <a:ext cx="1975539" cy="584775"/>
          </a:xfrm>
          <a:prstGeom prst="rect">
            <a:avLst/>
          </a:prstGeom>
          <a:noFill/>
        </p:spPr>
        <p:txBody>
          <a:bodyPr wrap="square">
            <a:spAutoFit/>
          </a:bodyPr>
          <a:lstStyle/>
          <a:p>
            <a:pPr marL="0" marR="0" lvl="0" indent="0" algn="ctr" rtl="0">
              <a:spcBef>
                <a:spcPts val="0"/>
              </a:spcBef>
              <a:spcAft>
                <a:spcPts val="0"/>
              </a:spcAft>
              <a:buNone/>
            </a:pPr>
            <a:r>
              <a:rPr lang="en-US" sz="3200" b="1" u="sng" strike="noStrike" cap="none" dirty="0">
                <a:latin typeface="Calibri"/>
                <a:ea typeface="Calibri"/>
                <a:cs typeface="Calibri"/>
                <a:sym typeface="Calibri"/>
              </a:rPr>
              <a:t>Weights:</a:t>
            </a:r>
          </a:p>
        </p:txBody>
      </p:sp>
      <p:sp>
        <p:nvSpPr>
          <p:cNvPr id="9" name="TextBox 8">
            <a:extLst>
              <a:ext uri="{FF2B5EF4-FFF2-40B4-BE49-F238E27FC236}">
                <a16:creationId xmlns:a16="http://schemas.microsoft.com/office/drawing/2014/main" id="{D6FB3A70-8AD1-B11D-7DE5-433E4423735A}"/>
              </a:ext>
            </a:extLst>
          </p:cNvPr>
          <p:cNvSpPr txBox="1"/>
          <p:nvPr/>
        </p:nvSpPr>
        <p:spPr>
          <a:xfrm>
            <a:off x="261724" y="3016962"/>
            <a:ext cx="1139516"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0.2</a:t>
            </a:r>
            <a:endParaRPr lang="en-US" sz="3200" strike="noStrike" cap="none" dirty="0">
              <a:latin typeface="Calibri"/>
              <a:ea typeface="Calibri"/>
              <a:cs typeface="Calibri"/>
              <a:sym typeface="Calibri"/>
            </a:endParaRPr>
          </a:p>
        </p:txBody>
      </p:sp>
      <p:sp>
        <p:nvSpPr>
          <p:cNvPr id="10" name="TextBox 9">
            <a:extLst>
              <a:ext uri="{FF2B5EF4-FFF2-40B4-BE49-F238E27FC236}">
                <a16:creationId xmlns:a16="http://schemas.microsoft.com/office/drawing/2014/main" id="{DA779F41-0EDB-565B-1E2A-987976C67BFE}"/>
              </a:ext>
            </a:extLst>
          </p:cNvPr>
          <p:cNvSpPr txBox="1"/>
          <p:nvPr/>
        </p:nvSpPr>
        <p:spPr>
          <a:xfrm>
            <a:off x="261724" y="3615061"/>
            <a:ext cx="1142766"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0.4</a:t>
            </a:r>
            <a:endParaRPr lang="en-US" sz="3200" strike="noStrike" cap="none" dirty="0">
              <a:latin typeface="Calibri"/>
              <a:ea typeface="Calibri"/>
              <a:cs typeface="Calibri"/>
              <a:sym typeface="Calibri"/>
            </a:endParaRPr>
          </a:p>
        </p:txBody>
      </p:sp>
      <p:sp>
        <p:nvSpPr>
          <p:cNvPr id="11" name="TextBox 10">
            <a:extLst>
              <a:ext uri="{FF2B5EF4-FFF2-40B4-BE49-F238E27FC236}">
                <a16:creationId xmlns:a16="http://schemas.microsoft.com/office/drawing/2014/main" id="{2FF37C8D-1CC4-5C0E-B9F2-803258F8EB80}"/>
              </a:ext>
            </a:extLst>
          </p:cNvPr>
          <p:cNvSpPr txBox="1"/>
          <p:nvPr/>
        </p:nvSpPr>
        <p:spPr>
          <a:xfrm>
            <a:off x="337890" y="5007139"/>
            <a:ext cx="1091433"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0.3</a:t>
            </a:r>
            <a:endParaRPr lang="en-US" sz="3200" strike="noStrike" cap="none" dirty="0">
              <a:latin typeface="Calibri"/>
              <a:ea typeface="Calibri"/>
              <a:cs typeface="Calibri"/>
              <a:sym typeface="Calibri"/>
            </a:endParaRPr>
          </a:p>
        </p:txBody>
      </p:sp>
      <p:sp>
        <p:nvSpPr>
          <p:cNvPr id="14" name="TextBox 13">
            <a:extLst>
              <a:ext uri="{FF2B5EF4-FFF2-40B4-BE49-F238E27FC236}">
                <a16:creationId xmlns:a16="http://schemas.microsoft.com/office/drawing/2014/main" id="{AC1F9F5C-0C4C-C764-D590-CD164BEBA917}"/>
              </a:ext>
            </a:extLst>
          </p:cNvPr>
          <p:cNvSpPr txBox="1"/>
          <p:nvPr/>
        </p:nvSpPr>
        <p:spPr>
          <a:xfrm>
            <a:off x="413171" y="4287712"/>
            <a:ext cx="914064"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0.1</a:t>
            </a:r>
            <a:endParaRPr lang="en-US" sz="3200" strike="noStrike" cap="none" dirty="0">
              <a:latin typeface="Calibri"/>
              <a:ea typeface="Calibri"/>
              <a:cs typeface="Calibri"/>
              <a:sym typeface="Calibri"/>
            </a:endParaRPr>
          </a:p>
        </p:txBody>
      </p:sp>
      <p:sp>
        <p:nvSpPr>
          <p:cNvPr id="18" name="TextBox 17">
            <a:extLst>
              <a:ext uri="{FF2B5EF4-FFF2-40B4-BE49-F238E27FC236}">
                <a16:creationId xmlns:a16="http://schemas.microsoft.com/office/drawing/2014/main" id="{81385B75-9385-2F22-E29A-2E70EA86B650}"/>
              </a:ext>
            </a:extLst>
          </p:cNvPr>
          <p:cNvSpPr txBox="1"/>
          <p:nvPr/>
        </p:nvSpPr>
        <p:spPr>
          <a:xfrm>
            <a:off x="72076" y="2477267"/>
            <a:ext cx="1623061" cy="646331"/>
          </a:xfrm>
          <a:prstGeom prst="rect">
            <a:avLst/>
          </a:prstGeom>
          <a:noFill/>
        </p:spPr>
        <p:txBody>
          <a:bodyPr wrap="square">
            <a:spAutoFit/>
          </a:bodyPr>
          <a:lstStyle/>
          <a:p>
            <a:r>
              <a:rPr lang="en-US" sz="1800" dirty="0"/>
              <a:t>Hypothetical for illustration</a:t>
            </a:r>
            <a:endParaRPr lang="en-US" dirty="0"/>
          </a:p>
        </p:txBody>
      </p:sp>
    </p:spTree>
    <p:extLst>
      <p:ext uri="{BB962C8B-B14F-4D97-AF65-F5344CB8AC3E}">
        <p14:creationId xmlns:p14="http://schemas.microsoft.com/office/powerpoint/2010/main" val="31195713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3303ED-15FF-C775-623F-C9277551D879}"/>
            </a:ext>
          </a:extLst>
        </p:cNvPr>
        <p:cNvGrpSpPr/>
        <p:nvPr/>
      </p:nvGrpSpPr>
      <p:grpSpPr>
        <a:xfrm>
          <a:off x="0" y="0"/>
          <a:ext cx="0" cy="0"/>
          <a:chOff x="0" y="0"/>
          <a:chExt cx="0" cy="0"/>
        </a:xfrm>
      </p:grpSpPr>
      <p:sp>
        <p:nvSpPr>
          <p:cNvPr id="53" name="TextBox 52">
            <a:extLst>
              <a:ext uri="{FF2B5EF4-FFF2-40B4-BE49-F238E27FC236}">
                <a16:creationId xmlns:a16="http://schemas.microsoft.com/office/drawing/2014/main" id="{DA44CC60-1627-A022-1483-78ADE728A9D2}"/>
              </a:ext>
            </a:extLst>
          </p:cNvPr>
          <p:cNvSpPr txBox="1"/>
          <p:nvPr/>
        </p:nvSpPr>
        <p:spPr>
          <a:xfrm>
            <a:off x="355862" y="530972"/>
            <a:ext cx="5842923" cy="584775"/>
          </a:xfrm>
          <a:prstGeom prst="rect">
            <a:avLst/>
          </a:prstGeom>
          <a:solidFill>
            <a:schemeClr val="bg1"/>
          </a:solidFill>
          <a:ln w="38100">
            <a:solidFill>
              <a:schemeClr val="tx1"/>
            </a:solidFill>
          </a:ln>
        </p:spPr>
        <p:txBody>
          <a:bodyPr wrap="square">
            <a:spAutoFit/>
          </a:bodyPr>
          <a:lstStyle/>
          <a:p>
            <a:r>
              <a:rPr lang="en-US" sz="3200" b="1" u="sng" dirty="0"/>
              <a:t>T</a:t>
            </a:r>
            <a:r>
              <a:rPr lang="en-US" sz="3200" dirty="0"/>
              <a:t>radeoffs:</a:t>
            </a:r>
          </a:p>
        </p:txBody>
      </p:sp>
      <p:sp>
        <p:nvSpPr>
          <p:cNvPr id="55" name="TextBox 54">
            <a:extLst>
              <a:ext uri="{FF2B5EF4-FFF2-40B4-BE49-F238E27FC236}">
                <a16:creationId xmlns:a16="http://schemas.microsoft.com/office/drawing/2014/main" id="{67343BEA-812C-B670-5BFD-F20BF657B3E9}"/>
              </a:ext>
            </a:extLst>
          </p:cNvPr>
          <p:cNvSpPr txBox="1"/>
          <p:nvPr/>
        </p:nvSpPr>
        <p:spPr>
          <a:xfrm>
            <a:off x="290547" y="86738"/>
            <a:ext cx="6888616" cy="400110"/>
          </a:xfrm>
          <a:prstGeom prst="rect">
            <a:avLst/>
          </a:prstGeom>
          <a:noFill/>
        </p:spPr>
        <p:txBody>
          <a:bodyPr wrap="square" rtlCol="0">
            <a:spAutoFit/>
          </a:bodyPr>
          <a:lstStyle/>
          <a:p>
            <a:r>
              <a:rPr lang="en-US" sz="2000" b="1" dirty="0"/>
              <a:t>SDM project: </a:t>
            </a:r>
            <a:r>
              <a:rPr lang="en-US" sz="2000" dirty="0"/>
              <a:t>Non-native fish control below glen canyon dam</a:t>
            </a:r>
          </a:p>
        </p:txBody>
      </p:sp>
      <p:sp>
        <p:nvSpPr>
          <p:cNvPr id="56" name="Content Placeholder 2">
            <a:extLst>
              <a:ext uri="{FF2B5EF4-FFF2-40B4-BE49-F238E27FC236}">
                <a16:creationId xmlns:a16="http://schemas.microsoft.com/office/drawing/2014/main" id="{1C8B4BBA-911C-0813-B327-4A4C46725F31}"/>
              </a:ext>
            </a:extLst>
          </p:cNvPr>
          <p:cNvSpPr txBox="1">
            <a:spLocks/>
          </p:cNvSpPr>
          <p:nvPr/>
        </p:nvSpPr>
        <p:spPr>
          <a:xfrm>
            <a:off x="0" y="6646048"/>
            <a:ext cx="5658480" cy="2119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a:t>Adapted, modified, and simplified from Runge et al. 2011</a:t>
            </a:r>
            <a:endParaRPr lang="en-US" sz="1200" dirty="0"/>
          </a:p>
        </p:txBody>
      </p:sp>
      <p:sp>
        <p:nvSpPr>
          <p:cNvPr id="3" name="TextBox 2">
            <a:extLst>
              <a:ext uri="{FF2B5EF4-FFF2-40B4-BE49-F238E27FC236}">
                <a16:creationId xmlns:a16="http://schemas.microsoft.com/office/drawing/2014/main" id="{2CA5E615-9C6F-54EC-0C7A-17766012A712}"/>
              </a:ext>
            </a:extLst>
          </p:cNvPr>
          <p:cNvSpPr txBox="1"/>
          <p:nvPr/>
        </p:nvSpPr>
        <p:spPr>
          <a:xfrm>
            <a:off x="831482" y="1215743"/>
            <a:ext cx="10011351" cy="584775"/>
          </a:xfrm>
          <a:prstGeom prst="rect">
            <a:avLst/>
          </a:prstGeom>
          <a:solidFill>
            <a:srgbClr val="FFCCCC"/>
          </a:solidFill>
          <a:ln w="38100">
            <a:solidFill>
              <a:schemeClr val="tx1"/>
            </a:solidFill>
          </a:ln>
        </p:spPr>
        <p:txBody>
          <a:bodyPr wrap="square">
            <a:spAutoFit/>
          </a:bodyPr>
          <a:lstStyle/>
          <a:p>
            <a:r>
              <a:rPr lang="en-US" sz="3200" dirty="0"/>
              <a:t>Simplified consequence table 				    </a:t>
            </a:r>
            <a:r>
              <a:rPr lang="en-US" sz="2000" dirty="0"/>
              <a:t>(relative table for illustration)</a:t>
            </a:r>
            <a:endParaRPr lang="en-US" sz="2800" dirty="0"/>
          </a:p>
        </p:txBody>
      </p:sp>
      <p:graphicFrame>
        <p:nvGraphicFramePr>
          <p:cNvPr id="4" name="Google Shape;495;p54">
            <a:extLst>
              <a:ext uri="{FF2B5EF4-FFF2-40B4-BE49-F238E27FC236}">
                <a16:creationId xmlns:a16="http://schemas.microsoft.com/office/drawing/2014/main" id="{6260A066-A222-D83B-E920-47867574C046}"/>
              </a:ext>
            </a:extLst>
          </p:cNvPr>
          <p:cNvGraphicFramePr/>
          <p:nvPr/>
        </p:nvGraphicFramePr>
        <p:xfrm>
          <a:off x="1695136" y="1868697"/>
          <a:ext cx="10013939" cy="3870960"/>
        </p:xfrm>
        <a:graphic>
          <a:graphicData uri="http://schemas.openxmlformats.org/drawingml/2006/table">
            <a:tbl>
              <a:tblPr>
                <a:noFill/>
              </a:tblPr>
              <a:tblGrid>
                <a:gridCol w="2246110">
                  <a:extLst>
                    <a:ext uri="{9D8B030D-6E8A-4147-A177-3AD203B41FA5}">
                      <a16:colId xmlns:a16="http://schemas.microsoft.com/office/drawing/2014/main" val="20001"/>
                    </a:ext>
                  </a:extLst>
                </a:gridCol>
                <a:gridCol w="1676193">
                  <a:extLst>
                    <a:ext uri="{9D8B030D-6E8A-4147-A177-3AD203B41FA5}">
                      <a16:colId xmlns:a16="http://schemas.microsoft.com/office/drawing/2014/main" val="20002"/>
                    </a:ext>
                  </a:extLst>
                </a:gridCol>
                <a:gridCol w="1699250">
                  <a:extLst>
                    <a:ext uri="{9D8B030D-6E8A-4147-A177-3AD203B41FA5}">
                      <a16:colId xmlns:a16="http://schemas.microsoft.com/office/drawing/2014/main" val="20003"/>
                    </a:ext>
                  </a:extLst>
                </a:gridCol>
                <a:gridCol w="212271">
                  <a:extLst>
                    <a:ext uri="{9D8B030D-6E8A-4147-A177-3AD203B41FA5}">
                      <a16:colId xmlns:a16="http://schemas.microsoft.com/office/drawing/2014/main" val="1096942385"/>
                    </a:ext>
                  </a:extLst>
                </a:gridCol>
                <a:gridCol w="836023">
                  <a:extLst>
                    <a:ext uri="{9D8B030D-6E8A-4147-A177-3AD203B41FA5}">
                      <a16:colId xmlns:a16="http://schemas.microsoft.com/office/drawing/2014/main" val="20004"/>
                    </a:ext>
                  </a:extLst>
                </a:gridCol>
                <a:gridCol w="836023">
                  <a:extLst>
                    <a:ext uri="{9D8B030D-6E8A-4147-A177-3AD203B41FA5}">
                      <a16:colId xmlns:a16="http://schemas.microsoft.com/office/drawing/2014/main" val="20005"/>
                    </a:ext>
                  </a:extLst>
                </a:gridCol>
                <a:gridCol w="836023">
                  <a:extLst>
                    <a:ext uri="{9D8B030D-6E8A-4147-A177-3AD203B41FA5}">
                      <a16:colId xmlns:a16="http://schemas.microsoft.com/office/drawing/2014/main" val="3117503057"/>
                    </a:ext>
                  </a:extLst>
                </a:gridCol>
                <a:gridCol w="836023">
                  <a:extLst>
                    <a:ext uri="{9D8B030D-6E8A-4147-A177-3AD203B41FA5}">
                      <a16:colId xmlns:a16="http://schemas.microsoft.com/office/drawing/2014/main" val="1221979439"/>
                    </a:ext>
                  </a:extLst>
                </a:gridCol>
                <a:gridCol w="836023">
                  <a:extLst>
                    <a:ext uri="{9D8B030D-6E8A-4147-A177-3AD203B41FA5}">
                      <a16:colId xmlns:a16="http://schemas.microsoft.com/office/drawing/2014/main" val="869411059"/>
                    </a:ext>
                  </a:extLst>
                </a:gridCol>
              </a:tblGrid>
              <a:tr h="319122">
                <a:tc gridSpan="3">
                  <a:txBody>
                    <a:bodyPr/>
                    <a:lstStyle/>
                    <a:p>
                      <a:pPr marL="0" marR="0" lvl="0" indent="0" algn="ctr" rtl="0">
                        <a:spcBef>
                          <a:spcPts val="0"/>
                        </a:spcBef>
                        <a:spcAft>
                          <a:spcPts val="0"/>
                        </a:spcAft>
                        <a:buNone/>
                      </a:pPr>
                      <a:r>
                        <a:rPr lang="en-US" sz="2800" b="1" u="sng" strike="noStrike" cap="none" dirty="0">
                          <a:latin typeface="Calibri"/>
                          <a:ea typeface="Calibri"/>
                          <a:cs typeface="Calibri"/>
                          <a:sym typeface="Calibri"/>
                        </a:rPr>
                        <a:t>Objective</a:t>
                      </a:r>
                      <a:endParaRPr sz="2800" b="1" u="sng"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dirty="0"/>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gridSpan="5">
                  <a:txBody>
                    <a:bodyPr/>
                    <a:lstStyle/>
                    <a:p>
                      <a:pPr marL="0" marR="0" lvl="0" indent="0" algn="ctr" rtl="0">
                        <a:spcBef>
                          <a:spcPts val="0"/>
                        </a:spcBef>
                        <a:spcAft>
                          <a:spcPts val="0"/>
                        </a:spcAft>
                        <a:buNone/>
                      </a:pPr>
                      <a:r>
                        <a:rPr lang="en-US" sz="2800" b="1" u="sng" strike="noStrike" cap="none" dirty="0">
                          <a:latin typeface="Calibri"/>
                          <a:ea typeface="Calibri"/>
                          <a:cs typeface="Calibri"/>
                          <a:sym typeface="Calibri"/>
                        </a:rPr>
                        <a:t>Alternative</a:t>
                      </a:r>
                      <a:endParaRPr sz="2800" b="1" u="sng"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07681">
                <a:tc>
                  <a:txBody>
                    <a:bodyPr/>
                    <a:lstStyle/>
                    <a:p>
                      <a:pPr marL="0" marR="0" lvl="0" indent="0" algn="l" rtl="0">
                        <a:spcBef>
                          <a:spcPts val="0"/>
                        </a:spcBef>
                        <a:spcAft>
                          <a:spcPts val="0"/>
                        </a:spcAft>
                        <a:buNone/>
                      </a:pPr>
                      <a:r>
                        <a:rPr lang="en-US" sz="2400" b="0" u="none" strike="noStrike" cap="none" dirty="0">
                          <a:latin typeface="Calibri"/>
                          <a:ea typeface="Calibri"/>
                          <a:cs typeface="Calibri"/>
                          <a:sym typeface="Calibri"/>
                        </a:rPr>
                        <a:t>Objective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Direction</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Attribute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A</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B</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C</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D</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3"/>
                  </a:ext>
                </a:extLst>
              </a:tr>
              <a:tr h="731520">
                <a:tc>
                  <a:txBody>
                    <a:bodyPr/>
                    <a:lstStyle/>
                    <a:p>
                      <a:pPr marL="0" marR="0" lvl="0" indent="0" algn="l" rtl="0">
                        <a:spcBef>
                          <a:spcPts val="0"/>
                        </a:spcBef>
                        <a:spcAft>
                          <a:spcPts val="0"/>
                        </a:spcAft>
                        <a:buNone/>
                      </a:pPr>
                      <a:r>
                        <a:rPr lang="en-US" sz="2400" b="1" u="none" strike="noStrike" cap="none" dirty="0">
                          <a:latin typeface="Calibri"/>
                          <a:ea typeface="Calibri"/>
                          <a:cs typeface="Calibri"/>
                          <a:sym typeface="Calibri"/>
                        </a:rPr>
                        <a:t>Respect Life</a:t>
                      </a:r>
                      <a:endParaRPr sz="24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Max</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[0-10 scale]</a:t>
                      </a:r>
                      <a:endParaRPr lang="en-US" sz="2000" b="0" u="none" strike="noStrike" cap="none" dirty="0">
                        <a:latin typeface="+mn-lt"/>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6</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7</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6</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9.5</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9</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extLst>
                  <a:ext uri="{0D108BD9-81ED-4DB2-BD59-A6C34878D82A}">
                    <a16:rowId xmlns:a16="http://schemas.microsoft.com/office/drawing/2014/main" val="10004"/>
                  </a:ext>
                </a:extLst>
              </a:tr>
              <a:tr h="731520">
                <a:tc>
                  <a:txBody>
                    <a:bodyPr/>
                    <a:lstStyle/>
                    <a:p>
                      <a:pPr marL="0" marR="0" lvl="0" indent="0" algn="l" rtl="0">
                        <a:spcBef>
                          <a:spcPts val="0"/>
                        </a:spcBef>
                        <a:spcAft>
                          <a:spcPts val="0"/>
                        </a:spcAft>
                        <a:buNone/>
                      </a:pPr>
                      <a:r>
                        <a:rPr lang="en-US" sz="2400" b="1" u="none" strike="noStrike" cap="none" dirty="0">
                          <a:latin typeface="Calibri"/>
                          <a:ea typeface="Calibri"/>
                          <a:cs typeface="Calibri"/>
                          <a:sym typeface="Calibri"/>
                        </a:rPr>
                        <a:t>HBC Recovery</a:t>
                      </a:r>
                      <a:endParaRPr sz="24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Max</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[P(N&gt;6000)]</a:t>
                      </a:r>
                      <a:endParaRPr lang="en-US" sz="2000" b="0" u="none" strike="noStrike" cap="none" dirty="0">
                        <a:latin typeface="+mn-lt"/>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0.2</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0.3</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0.3</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0.3</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0.25</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extLst>
                  <a:ext uri="{0D108BD9-81ED-4DB2-BD59-A6C34878D82A}">
                    <a16:rowId xmlns:a16="http://schemas.microsoft.com/office/drawing/2014/main" val="10006"/>
                  </a:ext>
                </a:extLst>
              </a:tr>
              <a:tr h="731520">
                <a:tc>
                  <a:txBody>
                    <a:bodyPr/>
                    <a:lstStyle/>
                    <a:p>
                      <a:pPr marL="0" marR="0" lvl="0" indent="0" algn="l" rtl="0">
                        <a:spcBef>
                          <a:spcPts val="0"/>
                        </a:spcBef>
                        <a:spcAft>
                          <a:spcPts val="0"/>
                        </a:spcAft>
                        <a:buNone/>
                      </a:pPr>
                      <a:r>
                        <a:rPr lang="en-US" sz="2400" b="1" u="none" strike="noStrike" cap="none" dirty="0">
                          <a:latin typeface="+mn-lt"/>
                          <a:ea typeface="Calibri"/>
                          <a:cs typeface="Calibri"/>
                          <a:sym typeface="Calibri"/>
                        </a:rPr>
                        <a:t>Wilderness Disturbance</a:t>
                      </a: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Min</a:t>
                      </a:r>
                      <a:endParaRPr sz="2400" b="0"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[User-days]</a:t>
                      </a:r>
                      <a:endParaRPr lang="en-US" sz="2000" b="0" u="none" strike="noStrike" cap="none" dirty="0">
                        <a:latin typeface="+mn-lt"/>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30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40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50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60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extLst>
                  <a:ext uri="{0D108BD9-81ED-4DB2-BD59-A6C34878D82A}">
                    <a16:rowId xmlns:a16="http://schemas.microsoft.com/office/drawing/2014/main" val="10007"/>
                  </a:ext>
                </a:extLst>
              </a:tr>
              <a:tr h="7315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u="none" strike="noStrike" cap="none" dirty="0">
                          <a:latin typeface="+mn-lt"/>
                          <a:ea typeface="Calibri"/>
                          <a:cs typeface="Calibri"/>
                          <a:sym typeface="Calibri"/>
                        </a:rPr>
                        <a:t>Cost</a:t>
                      </a: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Min</a:t>
                      </a:r>
                      <a:endParaRPr sz="2400" b="0"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[M$/5-yr]</a:t>
                      </a:r>
                      <a:endParaRPr lang="en-US" sz="2000" b="0" u="none" strike="noStrike" cap="none" dirty="0">
                        <a:latin typeface="+mn-lt"/>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2.5</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3</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4.5</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2</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lumMod val="20000"/>
                        <a:lumOff val="80000"/>
                      </a:schemeClr>
                    </a:solidFill>
                  </a:tcPr>
                </a:tc>
                <a:extLst>
                  <a:ext uri="{0D108BD9-81ED-4DB2-BD59-A6C34878D82A}">
                    <a16:rowId xmlns:a16="http://schemas.microsoft.com/office/drawing/2014/main" val="10008"/>
                  </a:ext>
                </a:extLst>
              </a:tr>
            </a:tbl>
          </a:graphicData>
        </a:graphic>
      </p:graphicFrame>
      <p:sp>
        <p:nvSpPr>
          <p:cNvPr id="7" name="TextBox 6">
            <a:extLst>
              <a:ext uri="{FF2B5EF4-FFF2-40B4-BE49-F238E27FC236}">
                <a16:creationId xmlns:a16="http://schemas.microsoft.com/office/drawing/2014/main" id="{CE172E70-D667-9211-9BC8-040C38537958}"/>
              </a:ext>
            </a:extLst>
          </p:cNvPr>
          <p:cNvSpPr txBox="1"/>
          <p:nvPr/>
        </p:nvSpPr>
        <p:spPr>
          <a:xfrm>
            <a:off x="-117566" y="1974370"/>
            <a:ext cx="1975539" cy="584775"/>
          </a:xfrm>
          <a:prstGeom prst="rect">
            <a:avLst/>
          </a:prstGeom>
          <a:noFill/>
        </p:spPr>
        <p:txBody>
          <a:bodyPr wrap="square">
            <a:spAutoFit/>
          </a:bodyPr>
          <a:lstStyle/>
          <a:p>
            <a:pPr marL="0" marR="0" lvl="0" indent="0" algn="ctr" rtl="0">
              <a:spcBef>
                <a:spcPts val="0"/>
              </a:spcBef>
              <a:spcAft>
                <a:spcPts val="0"/>
              </a:spcAft>
              <a:buNone/>
            </a:pPr>
            <a:r>
              <a:rPr lang="en-US" sz="3200" b="1" u="sng" strike="noStrike" cap="none" dirty="0">
                <a:latin typeface="Calibri"/>
                <a:ea typeface="Calibri"/>
                <a:cs typeface="Calibri"/>
                <a:sym typeface="Calibri"/>
              </a:rPr>
              <a:t>Weights:</a:t>
            </a:r>
          </a:p>
        </p:txBody>
      </p:sp>
      <p:sp>
        <p:nvSpPr>
          <p:cNvPr id="9" name="TextBox 8">
            <a:extLst>
              <a:ext uri="{FF2B5EF4-FFF2-40B4-BE49-F238E27FC236}">
                <a16:creationId xmlns:a16="http://schemas.microsoft.com/office/drawing/2014/main" id="{2529B583-1075-7B52-9375-3FC882C1DB6D}"/>
              </a:ext>
            </a:extLst>
          </p:cNvPr>
          <p:cNvSpPr txBox="1"/>
          <p:nvPr/>
        </p:nvSpPr>
        <p:spPr>
          <a:xfrm>
            <a:off x="261724" y="3016962"/>
            <a:ext cx="1139516"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0.2</a:t>
            </a:r>
            <a:endParaRPr lang="en-US" sz="3200" strike="noStrike" cap="none" dirty="0">
              <a:latin typeface="Calibri"/>
              <a:ea typeface="Calibri"/>
              <a:cs typeface="Calibri"/>
              <a:sym typeface="Calibri"/>
            </a:endParaRPr>
          </a:p>
        </p:txBody>
      </p:sp>
      <p:sp>
        <p:nvSpPr>
          <p:cNvPr id="10" name="TextBox 9">
            <a:extLst>
              <a:ext uri="{FF2B5EF4-FFF2-40B4-BE49-F238E27FC236}">
                <a16:creationId xmlns:a16="http://schemas.microsoft.com/office/drawing/2014/main" id="{7153918D-9221-7E44-7CDD-CF59103C7EB8}"/>
              </a:ext>
            </a:extLst>
          </p:cNvPr>
          <p:cNvSpPr txBox="1"/>
          <p:nvPr/>
        </p:nvSpPr>
        <p:spPr>
          <a:xfrm>
            <a:off x="261724" y="3615061"/>
            <a:ext cx="1142766"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0.4</a:t>
            </a:r>
            <a:endParaRPr lang="en-US" sz="3200" strike="noStrike" cap="none" dirty="0">
              <a:latin typeface="Calibri"/>
              <a:ea typeface="Calibri"/>
              <a:cs typeface="Calibri"/>
              <a:sym typeface="Calibri"/>
            </a:endParaRPr>
          </a:p>
        </p:txBody>
      </p:sp>
      <p:sp>
        <p:nvSpPr>
          <p:cNvPr id="11" name="TextBox 10">
            <a:extLst>
              <a:ext uri="{FF2B5EF4-FFF2-40B4-BE49-F238E27FC236}">
                <a16:creationId xmlns:a16="http://schemas.microsoft.com/office/drawing/2014/main" id="{D505C8C9-F3F4-071E-50AF-BA3BE5862F78}"/>
              </a:ext>
            </a:extLst>
          </p:cNvPr>
          <p:cNvSpPr txBox="1"/>
          <p:nvPr/>
        </p:nvSpPr>
        <p:spPr>
          <a:xfrm>
            <a:off x="337890" y="5007139"/>
            <a:ext cx="1091433"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0.3</a:t>
            </a:r>
            <a:endParaRPr lang="en-US" sz="3200" strike="noStrike" cap="none" dirty="0">
              <a:latin typeface="Calibri"/>
              <a:ea typeface="Calibri"/>
              <a:cs typeface="Calibri"/>
              <a:sym typeface="Calibri"/>
            </a:endParaRPr>
          </a:p>
        </p:txBody>
      </p:sp>
      <p:sp>
        <p:nvSpPr>
          <p:cNvPr id="14" name="TextBox 13">
            <a:extLst>
              <a:ext uri="{FF2B5EF4-FFF2-40B4-BE49-F238E27FC236}">
                <a16:creationId xmlns:a16="http://schemas.microsoft.com/office/drawing/2014/main" id="{9264AA01-72E6-2064-11BF-81ADECDD3E1D}"/>
              </a:ext>
            </a:extLst>
          </p:cNvPr>
          <p:cNvSpPr txBox="1"/>
          <p:nvPr/>
        </p:nvSpPr>
        <p:spPr>
          <a:xfrm>
            <a:off x="413171" y="4287712"/>
            <a:ext cx="914064"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0.1</a:t>
            </a:r>
            <a:endParaRPr lang="en-US" sz="3200" strike="noStrike" cap="none" dirty="0">
              <a:latin typeface="Calibri"/>
              <a:ea typeface="Calibri"/>
              <a:cs typeface="Calibri"/>
              <a:sym typeface="Calibri"/>
            </a:endParaRPr>
          </a:p>
        </p:txBody>
      </p:sp>
      <p:sp>
        <p:nvSpPr>
          <p:cNvPr id="18" name="TextBox 17">
            <a:extLst>
              <a:ext uri="{FF2B5EF4-FFF2-40B4-BE49-F238E27FC236}">
                <a16:creationId xmlns:a16="http://schemas.microsoft.com/office/drawing/2014/main" id="{90B4AB5F-5E80-A986-70A4-4BC36BEA2349}"/>
              </a:ext>
            </a:extLst>
          </p:cNvPr>
          <p:cNvSpPr txBox="1"/>
          <p:nvPr/>
        </p:nvSpPr>
        <p:spPr>
          <a:xfrm>
            <a:off x="72076" y="2477267"/>
            <a:ext cx="1623061" cy="646331"/>
          </a:xfrm>
          <a:prstGeom prst="rect">
            <a:avLst/>
          </a:prstGeom>
          <a:noFill/>
        </p:spPr>
        <p:txBody>
          <a:bodyPr wrap="square">
            <a:spAutoFit/>
          </a:bodyPr>
          <a:lstStyle/>
          <a:p>
            <a:r>
              <a:rPr lang="en-US" sz="1800" dirty="0"/>
              <a:t>Hypothetical for illustration</a:t>
            </a:r>
            <a:endParaRPr lang="en-US" dirty="0"/>
          </a:p>
        </p:txBody>
      </p:sp>
      <p:sp>
        <p:nvSpPr>
          <p:cNvPr id="2" name="Explosion: 14 Points 1">
            <a:extLst>
              <a:ext uri="{FF2B5EF4-FFF2-40B4-BE49-F238E27FC236}">
                <a16:creationId xmlns:a16="http://schemas.microsoft.com/office/drawing/2014/main" id="{F8F8C294-0EB0-90C3-B00B-C3396A333585}"/>
              </a:ext>
            </a:extLst>
          </p:cNvPr>
          <p:cNvSpPr/>
          <p:nvPr/>
        </p:nvSpPr>
        <p:spPr>
          <a:xfrm>
            <a:off x="8277983" y="1759982"/>
            <a:ext cx="3500846" cy="4872445"/>
          </a:xfrm>
          <a:prstGeom prst="irregularSeal2">
            <a:avLst/>
          </a:prstGeom>
          <a:solidFill>
            <a:schemeClr val="bg1">
              <a:alpha val="7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0000"/>
                </a:solidFill>
              </a:rPr>
              <a:t>Rescale</a:t>
            </a:r>
            <a:r>
              <a:rPr lang="en-US" sz="2800" dirty="0">
                <a:solidFill>
                  <a:srgbClr val="FF0000"/>
                </a:solidFill>
              </a:rPr>
              <a:t>!</a:t>
            </a:r>
          </a:p>
          <a:p>
            <a:pPr algn="ctr"/>
            <a:r>
              <a:rPr lang="en-US" sz="2800" dirty="0">
                <a:solidFill>
                  <a:srgbClr val="FF0000"/>
                </a:solidFill>
              </a:rPr>
              <a:t>0 to 1 </a:t>
            </a:r>
          </a:p>
        </p:txBody>
      </p:sp>
    </p:spTree>
    <p:extLst>
      <p:ext uri="{BB962C8B-B14F-4D97-AF65-F5344CB8AC3E}">
        <p14:creationId xmlns:p14="http://schemas.microsoft.com/office/powerpoint/2010/main" val="2009236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93EC9D-F4B7-49BD-DE67-D2D8D5501CF7}"/>
            </a:ext>
          </a:extLst>
        </p:cNvPr>
        <p:cNvGrpSpPr/>
        <p:nvPr/>
      </p:nvGrpSpPr>
      <p:grpSpPr>
        <a:xfrm>
          <a:off x="0" y="0"/>
          <a:ext cx="0" cy="0"/>
          <a:chOff x="0" y="0"/>
          <a:chExt cx="0" cy="0"/>
        </a:xfrm>
      </p:grpSpPr>
      <p:sp>
        <p:nvSpPr>
          <p:cNvPr id="53" name="TextBox 52">
            <a:extLst>
              <a:ext uri="{FF2B5EF4-FFF2-40B4-BE49-F238E27FC236}">
                <a16:creationId xmlns:a16="http://schemas.microsoft.com/office/drawing/2014/main" id="{49266576-A77D-3A30-2783-0CE191977273}"/>
              </a:ext>
            </a:extLst>
          </p:cNvPr>
          <p:cNvSpPr txBox="1"/>
          <p:nvPr/>
        </p:nvSpPr>
        <p:spPr>
          <a:xfrm>
            <a:off x="355862" y="530972"/>
            <a:ext cx="5842923" cy="584775"/>
          </a:xfrm>
          <a:prstGeom prst="rect">
            <a:avLst/>
          </a:prstGeom>
          <a:solidFill>
            <a:schemeClr val="bg1"/>
          </a:solidFill>
          <a:ln w="38100">
            <a:solidFill>
              <a:schemeClr val="tx1"/>
            </a:solidFill>
          </a:ln>
        </p:spPr>
        <p:txBody>
          <a:bodyPr wrap="square">
            <a:spAutoFit/>
          </a:bodyPr>
          <a:lstStyle/>
          <a:p>
            <a:r>
              <a:rPr lang="en-US" sz="3200" b="1" u="sng" dirty="0"/>
              <a:t>T</a:t>
            </a:r>
            <a:r>
              <a:rPr lang="en-US" sz="3200" dirty="0"/>
              <a:t>radeoffs:</a:t>
            </a:r>
          </a:p>
        </p:txBody>
      </p:sp>
      <p:sp>
        <p:nvSpPr>
          <p:cNvPr id="55" name="TextBox 54">
            <a:extLst>
              <a:ext uri="{FF2B5EF4-FFF2-40B4-BE49-F238E27FC236}">
                <a16:creationId xmlns:a16="http://schemas.microsoft.com/office/drawing/2014/main" id="{89802A88-39CC-D305-037B-22FD8861481B}"/>
              </a:ext>
            </a:extLst>
          </p:cNvPr>
          <p:cNvSpPr txBox="1"/>
          <p:nvPr/>
        </p:nvSpPr>
        <p:spPr>
          <a:xfrm>
            <a:off x="290547" y="86738"/>
            <a:ext cx="6888616" cy="400110"/>
          </a:xfrm>
          <a:prstGeom prst="rect">
            <a:avLst/>
          </a:prstGeom>
          <a:noFill/>
        </p:spPr>
        <p:txBody>
          <a:bodyPr wrap="square" rtlCol="0">
            <a:spAutoFit/>
          </a:bodyPr>
          <a:lstStyle/>
          <a:p>
            <a:r>
              <a:rPr lang="en-US" sz="2000" b="1" dirty="0"/>
              <a:t>SDM project: </a:t>
            </a:r>
            <a:r>
              <a:rPr lang="en-US" sz="2000" dirty="0"/>
              <a:t>Non-native fish control below glen canyon dam</a:t>
            </a:r>
          </a:p>
        </p:txBody>
      </p:sp>
      <p:sp>
        <p:nvSpPr>
          <p:cNvPr id="56" name="Content Placeholder 2">
            <a:extLst>
              <a:ext uri="{FF2B5EF4-FFF2-40B4-BE49-F238E27FC236}">
                <a16:creationId xmlns:a16="http://schemas.microsoft.com/office/drawing/2014/main" id="{3A92C92D-1728-10FB-5643-024C30693068}"/>
              </a:ext>
            </a:extLst>
          </p:cNvPr>
          <p:cNvSpPr txBox="1">
            <a:spLocks/>
          </p:cNvSpPr>
          <p:nvPr/>
        </p:nvSpPr>
        <p:spPr>
          <a:xfrm>
            <a:off x="0" y="6646048"/>
            <a:ext cx="5658480" cy="2119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a:t>Adapted, modified, and simplified from Runge et al. 2011</a:t>
            </a:r>
            <a:endParaRPr lang="en-US" sz="1200" dirty="0"/>
          </a:p>
        </p:txBody>
      </p:sp>
      <p:sp>
        <p:nvSpPr>
          <p:cNvPr id="3" name="TextBox 2">
            <a:extLst>
              <a:ext uri="{FF2B5EF4-FFF2-40B4-BE49-F238E27FC236}">
                <a16:creationId xmlns:a16="http://schemas.microsoft.com/office/drawing/2014/main" id="{FCBC5EF2-52B0-A9EC-E7C3-D1367028670C}"/>
              </a:ext>
            </a:extLst>
          </p:cNvPr>
          <p:cNvSpPr txBox="1"/>
          <p:nvPr/>
        </p:nvSpPr>
        <p:spPr>
          <a:xfrm>
            <a:off x="831482" y="1215743"/>
            <a:ext cx="10011351" cy="584775"/>
          </a:xfrm>
          <a:prstGeom prst="rect">
            <a:avLst/>
          </a:prstGeom>
          <a:solidFill>
            <a:srgbClr val="FFCCCC"/>
          </a:solidFill>
          <a:ln w="38100">
            <a:solidFill>
              <a:schemeClr val="tx1"/>
            </a:solidFill>
          </a:ln>
        </p:spPr>
        <p:txBody>
          <a:bodyPr wrap="square">
            <a:spAutoFit/>
          </a:bodyPr>
          <a:lstStyle/>
          <a:p>
            <a:r>
              <a:rPr lang="en-US" sz="3200" dirty="0"/>
              <a:t>Simplified consequence table 				    </a:t>
            </a:r>
            <a:r>
              <a:rPr lang="en-US" sz="2000" dirty="0"/>
              <a:t>(relative table for illustration)</a:t>
            </a:r>
            <a:endParaRPr lang="en-US" sz="2800" dirty="0"/>
          </a:p>
        </p:txBody>
      </p:sp>
      <p:graphicFrame>
        <p:nvGraphicFramePr>
          <p:cNvPr id="4" name="Google Shape;495;p54">
            <a:extLst>
              <a:ext uri="{FF2B5EF4-FFF2-40B4-BE49-F238E27FC236}">
                <a16:creationId xmlns:a16="http://schemas.microsoft.com/office/drawing/2014/main" id="{4CF85095-41CC-DA92-0367-F75568BB5A56}"/>
              </a:ext>
            </a:extLst>
          </p:cNvPr>
          <p:cNvGraphicFramePr/>
          <p:nvPr>
            <p:extLst>
              <p:ext uri="{D42A27DB-BD31-4B8C-83A1-F6EECF244321}">
                <p14:modId xmlns:p14="http://schemas.microsoft.com/office/powerpoint/2010/main" val="3189398946"/>
              </p:ext>
            </p:extLst>
          </p:nvPr>
        </p:nvGraphicFramePr>
        <p:xfrm>
          <a:off x="1695136" y="1868697"/>
          <a:ext cx="10013939" cy="3870960"/>
        </p:xfrm>
        <a:graphic>
          <a:graphicData uri="http://schemas.openxmlformats.org/drawingml/2006/table">
            <a:tbl>
              <a:tblPr>
                <a:noFill/>
              </a:tblPr>
              <a:tblGrid>
                <a:gridCol w="2246110">
                  <a:extLst>
                    <a:ext uri="{9D8B030D-6E8A-4147-A177-3AD203B41FA5}">
                      <a16:colId xmlns:a16="http://schemas.microsoft.com/office/drawing/2014/main" val="20001"/>
                    </a:ext>
                  </a:extLst>
                </a:gridCol>
                <a:gridCol w="1676193">
                  <a:extLst>
                    <a:ext uri="{9D8B030D-6E8A-4147-A177-3AD203B41FA5}">
                      <a16:colId xmlns:a16="http://schemas.microsoft.com/office/drawing/2014/main" val="20002"/>
                    </a:ext>
                  </a:extLst>
                </a:gridCol>
                <a:gridCol w="1699250">
                  <a:extLst>
                    <a:ext uri="{9D8B030D-6E8A-4147-A177-3AD203B41FA5}">
                      <a16:colId xmlns:a16="http://schemas.microsoft.com/office/drawing/2014/main" val="20003"/>
                    </a:ext>
                  </a:extLst>
                </a:gridCol>
                <a:gridCol w="212271">
                  <a:extLst>
                    <a:ext uri="{9D8B030D-6E8A-4147-A177-3AD203B41FA5}">
                      <a16:colId xmlns:a16="http://schemas.microsoft.com/office/drawing/2014/main" val="1096942385"/>
                    </a:ext>
                  </a:extLst>
                </a:gridCol>
                <a:gridCol w="836023">
                  <a:extLst>
                    <a:ext uri="{9D8B030D-6E8A-4147-A177-3AD203B41FA5}">
                      <a16:colId xmlns:a16="http://schemas.microsoft.com/office/drawing/2014/main" val="20004"/>
                    </a:ext>
                  </a:extLst>
                </a:gridCol>
                <a:gridCol w="836023">
                  <a:extLst>
                    <a:ext uri="{9D8B030D-6E8A-4147-A177-3AD203B41FA5}">
                      <a16:colId xmlns:a16="http://schemas.microsoft.com/office/drawing/2014/main" val="20005"/>
                    </a:ext>
                  </a:extLst>
                </a:gridCol>
                <a:gridCol w="836023">
                  <a:extLst>
                    <a:ext uri="{9D8B030D-6E8A-4147-A177-3AD203B41FA5}">
                      <a16:colId xmlns:a16="http://schemas.microsoft.com/office/drawing/2014/main" val="3117503057"/>
                    </a:ext>
                  </a:extLst>
                </a:gridCol>
                <a:gridCol w="836023">
                  <a:extLst>
                    <a:ext uri="{9D8B030D-6E8A-4147-A177-3AD203B41FA5}">
                      <a16:colId xmlns:a16="http://schemas.microsoft.com/office/drawing/2014/main" val="1221979439"/>
                    </a:ext>
                  </a:extLst>
                </a:gridCol>
                <a:gridCol w="836023">
                  <a:extLst>
                    <a:ext uri="{9D8B030D-6E8A-4147-A177-3AD203B41FA5}">
                      <a16:colId xmlns:a16="http://schemas.microsoft.com/office/drawing/2014/main" val="869411059"/>
                    </a:ext>
                  </a:extLst>
                </a:gridCol>
              </a:tblGrid>
              <a:tr h="319122">
                <a:tc gridSpan="3">
                  <a:txBody>
                    <a:bodyPr/>
                    <a:lstStyle/>
                    <a:p>
                      <a:pPr marL="0" marR="0" lvl="0" indent="0" algn="ctr" rtl="0">
                        <a:spcBef>
                          <a:spcPts val="0"/>
                        </a:spcBef>
                        <a:spcAft>
                          <a:spcPts val="0"/>
                        </a:spcAft>
                        <a:buNone/>
                      </a:pPr>
                      <a:r>
                        <a:rPr lang="en-US" sz="2800" b="1" u="sng" strike="noStrike" cap="none" dirty="0">
                          <a:latin typeface="Calibri"/>
                          <a:ea typeface="Calibri"/>
                          <a:cs typeface="Calibri"/>
                          <a:sym typeface="Calibri"/>
                        </a:rPr>
                        <a:t>Objective</a:t>
                      </a:r>
                      <a:endParaRPr sz="2800" b="1" u="sng"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dirty="0"/>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gridSpan="5">
                  <a:txBody>
                    <a:bodyPr/>
                    <a:lstStyle/>
                    <a:p>
                      <a:pPr marL="0" marR="0" lvl="0" indent="0" algn="ctr" rtl="0">
                        <a:spcBef>
                          <a:spcPts val="0"/>
                        </a:spcBef>
                        <a:spcAft>
                          <a:spcPts val="0"/>
                        </a:spcAft>
                        <a:buNone/>
                      </a:pPr>
                      <a:r>
                        <a:rPr lang="en-US" sz="2800" b="1" u="sng" strike="noStrike" cap="none" dirty="0">
                          <a:latin typeface="Calibri"/>
                          <a:ea typeface="Calibri"/>
                          <a:cs typeface="Calibri"/>
                          <a:sym typeface="Calibri"/>
                        </a:rPr>
                        <a:t>Alternative</a:t>
                      </a:r>
                      <a:endParaRPr sz="2800" b="1" u="sng"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07681">
                <a:tc>
                  <a:txBody>
                    <a:bodyPr/>
                    <a:lstStyle/>
                    <a:p>
                      <a:pPr marL="0" marR="0" lvl="0" indent="0" algn="l" rtl="0">
                        <a:spcBef>
                          <a:spcPts val="0"/>
                        </a:spcBef>
                        <a:spcAft>
                          <a:spcPts val="0"/>
                        </a:spcAft>
                        <a:buNone/>
                      </a:pPr>
                      <a:r>
                        <a:rPr lang="en-US" sz="2400" b="0" u="none" strike="noStrike" cap="none" dirty="0">
                          <a:latin typeface="Calibri"/>
                          <a:ea typeface="Calibri"/>
                          <a:cs typeface="Calibri"/>
                          <a:sym typeface="Calibri"/>
                        </a:rPr>
                        <a:t>Objective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Direction</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Attribute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A</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B</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C</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D</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3"/>
                  </a:ext>
                </a:extLst>
              </a:tr>
              <a:tr h="731520">
                <a:tc>
                  <a:txBody>
                    <a:bodyPr/>
                    <a:lstStyle/>
                    <a:p>
                      <a:pPr marL="0" marR="0" lvl="0" indent="0" algn="l" rtl="0">
                        <a:spcBef>
                          <a:spcPts val="0"/>
                        </a:spcBef>
                        <a:spcAft>
                          <a:spcPts val="0"/>
                        </a:spcAft>
                        <a:buNone/>
                      </a:pPr>
                      <a:r>
                        <a:rPr lang="en-US" sz="2400" b="1" u="none" strike="noStrike" cap="none" dirty="0">
                          <a:latin typeface="Calibri"/>
                          <a:ea typeface="Calibri"/>
                          <a:cs typeface="Calibri"/>
                          <a:sym typeface="Calibri"/>
                        </a:rPr>
                        <a:t>Respect Life</a:t>
                      </a:r>
                      <a:endParaRPr sz="24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Max</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[0-10 scale]</a:t>
                      </a:r>
                      <a:endParaRPr lang="en-US" sz="2000" b="0" u="none" strike="noStrike" cap="none" dirty="0">
                        <a:latin typeface="+mn-lt"/>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0.29</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0.86</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1</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extLst>
                  <a:ext uri="{0D108BD9-81ED-4DB2-BD59-A6C34878D82A}">
                    <a16:rowId xmlns:a16="http://schemas.microsoft.com/office/drawing/2014/main" val="10004"/>
                  </a:ext>
                </a:extLst>
              </a:tr>
              <a:tr h="731520">
                <a:tc>
                  <a:txBody>
                    <a:bodyPr/>
                    <a:lstStyle/>
                    <a:p>
                      <a:pPr marL="0" marR="0" lvl="0" indent="0" algn="l" rtl="0">
                        <a:spcBef>
                          <a:spcPts val="0"/>
                        </a:spcBef>
                        <a:spcAft>
                          <a:spcPts val="0"/>
                        </a:spcAft>
                        <a:buNone/>
                      </a:pPr>
                      <a:r>
                        <a:rPr lang="en-US" sz="2400" b="1" u="none" strike="noStrike" cap="none" dirty="0">
                          <a:latin typeface="Calibri"/>
                          <a:ea typeface="Calibri"/>
                          <a:cs typeface="Calibri"/>
                          <a:sym typeface="Calibri"/>
                        </a:rPr>
                        <a:t>HBC Recovery</a:t>
                      </a:r>
                      <a:endParaRPr sz="24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Max</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[P(N&gt;6000)]</a:t>
                      </a:r>
                      <a:endParaRPr lang="en-US" sz="2000" b="0" u="none" strike="noStrike" cap="none" dirty="0">
                        <a:latin typeface="+mn-lt"/>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1</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1</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1</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0.5</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extLst>
                  <a:ext uri="{0D108BD9-81ED-4DB2-BD59-A6C34878D82A}">
                    <a16:rowId xmlns:a16="http://schemas.microsoft.com/office/drawing/2014/main" val="10006"/>
                  </a:ext>
                </a:extLst>
              </a:tr>
              <a:tr h="731520">
                <a:tc>
                  <a:txBody>
                    <a:bodyPr/>
                    <a:lstStyle/>
                    <a:p>
                      <a:pPr marL="0" marR="0" lvl="0" indent="0" algn="l" rtl="0">
                        <a:spcBef>
                          <a:spcPts val="0"/>
                        </a:spcBef>
                        <a:spcAft>
                          <a:spcPts val="0"/>
                        </a:spcAft>
                        <a:buNone/>
                      </a:pPr>
                      <a:r>
                        <a:rPr lang="en-US" sz="2400" b="1" u="none" strike="noStrike" cap="none" dirty="0">
                          <a:latin typeface="+mn-lt"/>
                          <a:ea typeface="Calibri"/>
                          <a:cs typeface="Calibri"/>
                          <a:sym typeface="Calibri"/>
                        </a:rPr>
                        <a:t>Wilderness Disturbance</a:t>
                      </a: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Min</a:t>
                      </a:r>
                      <a:endParaRPr sz="2400" b="0"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[User-days]</a:t>
                      </a:r>
                      <a:endParaRPr lang="en-US" sz="2000" b="0" u="none" strike="noStrike" cap="none" dirty="0">
                        <a:latin typeface="+mn-lt"/>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1</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0.5</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0.33</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0.17</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extLst>
                  <a:ext uri="{0D108BD9-81ED-4DB2-BD59-A6C34878D82A}">
                    <a16:rowId xmlns:a16="http://schemas.microsoft.com/office/drawing/2014/main" val="10007"/>
                  </a:ext>
                </a:extLst>
              </a:tr>
              <a:tr h="7315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u="none" strike="noStrike" cap="none" dirty="0">
                          <a:latin typeface="+mn-lt"/>
                          <a:ea typeface="Calibri"/>
                          <a:cs typeface="Calibri"/>
                          <a:sym typeface="Calibri"/>
                        </a:rPr>
                        <a:t>Cost</a:t>
                      </a: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Min</a:t>
                      </a:r>
                      <a:endParaRPr sz="2400" b="0"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[M$/5-yr]</a:t>
                      </a:r>
                      <a:endParaRPr lang="en-US" sz="2000" b="0" u="none" strike="noStrike" cap="none" dirty="0">
                        <a:latin typeface="+mn-lt"/>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1</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0.44</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0.33</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0.56</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extLst>
                  <a:ext uri="{0D108BD9-81ED-4DB2-BD59-A6C34878D82A}">
                    <a16:rowId xmlns:a16="http://schemas.microsoft.com/office/drawing/2014/main" val="10008"/>
                  </a:ext>
                </a:extLst>
              </a:tr>
            </a:tbl>
          </a:graphicData>
        </a:graphic>
      </p:graphicFrame>
      <p:sp>
        <p:nvSpPr>
          <p:cNvPr id="7" name="TextBox 6">
            <a:extLst>
              <a:ext uri="{FF2B5EF4-FFF2-40B4-BE49-F238E27FC236}">
                <a16:creationId xmlns:a16="http://schemas.microsoft.com/office/drawing/2014/main" id="{D66902FB-7B8B-923C-E3E7-C7ACA2701E88}"/>
              </a:ext>
            </a:extLst>
          </p:cNvPr>
          <p:cNvSpPr txBox="1"/>
          <p:nvPr/>
        </p:nvSpPr>
        <p:spPr>
          <a:xfrm>
            <a:off x="-117566" y="1974370"/>
            <a:ext cx="1975539" cy="584775"/>
          </a:xfrm>
          <a:prstGeom prst="rect">
            <a:avLst/>
          </a:prstGeom>
          <a:noFill/>
        </p:spPr>
        <p:txBody>
          <a:bodyPr wrap="square">
            <a:spAutoFit/>
          </a:bodyPr>
          <a:lstStyle/>
          <a:p>
            <a:pPr marL="0" marR="0" lvl="0" indent="0" algn="ctr" rtl="0">
              <a:spcBef>
                <a:spcPts val="0"/>
              </a:spcBef>
              <a:spcAft>
                <a:spcPts val="0"/>
              </a:spcAft>
              <a:buNone/>
            </a:pPr>
            <a:r>
              <a:rPr lang="en-US" sz="3200" b="1" u="sng" strike="noStrike" cap="none" dirty="0">
                <a:latin typeface="Calibri"/>
                <a:ea typeface="Calibri"/>
                <a:cs typeface="Calibri"/>
                <a:sym typeface="Calibri"/>
              </a:rPr>
              <a:t>Weights:</a:t>
            </a:r>
          </a:p>
        </p:txBody>
      </p:sp>
      <p:sp>
        <p:nvSpPr>
          <p:cNvPr id="9" name="TextBox 8">
            <a:extLst>
              <a:ext uri="{FF2B5EF4-FFF2-40B4-BE49-F238E27FC236}">
                <a16:creationId xmlns:a16="http://schemas.microsoft.com/office/drawing/2014/main" id="{F240CDBD-C5FD-1991-FD19-885E08DC70B7}"/>
              </a:ext>
            </a:extLst>
          </p:cNvPr>
          <p:cNvSpPr txBox="1"/>
          <p:nvPr/>
        </p:nvSpPr>
        <p:spPr>
          <a:xfrm>
            <a:off x="261724" y="3016962"/>
            <a:ext cx="1139516"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0.2</a:t>
            </a:r>
            <a:endParaRPr lang="en-US" sz="3200" strike="noStrike" cap="none" dirty="0">
              <a:latin typeface="Calibri"/>
              <a:ea typeface="Calibri"/>
              <a:cs typeface="Calibri"/>
              <a:sym typeface="Calibri"/>
            </a:endParaRPr>
          </a:p>
        </p:txBody>
      </p:sp>
      <p:sp>
        <p:nvSpPr>
          <p:cNvPr id="10" name="TextBox 9">
            <a:extLst>
              <a:ext uri="{FF2B5EF4-FFF2-40B4-BE49-F238E27FC236}">
                <a16:creationId xmlns:a16="http://schemas.microsoft.com/office/drawing/2014/main" id="{1EB4B1EB-0C2F-0739-F2CA-EA8FF5AE39F6}"/>
              </a:ext>
            </a:extLst>
          </p:cNvPr>
          <p:cNvSpPr txBox="1"/>
          <p:nvPr/>
        </p:nvSpPr>
        <p:spPr>
          <a:xfrm>
            <a:off x="261724" y="3615061"/>
            <a:ext cx="1142766"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0.4</a:t>
            </a:r>
            <a:endParaRPr lang="en-US" sz="3200" strike="noStrike" cap="none" dirty="0">
              <a:latin typeface="Calibri"/>
              <a:ea typeface="Calibri"/>
              <a:cs typeface="Calibri"/>
              <a:sym typeface="Calibri"/>
            </a:endParaRPr>
          </a:p>
        </p:txBody>
      </p:sp>
      <p:sp>
        <p:nvSpPr>
          <p:cNvPr id="11" name="TextBox 10">
            <a:extLst>
              <a:ext uri="{FF2B5EF4-FFF2-40B4-BE49-F238E27FC236}">
                <a16:creationId xmlns:a16="http://schemas.microsoft.com/office/drawing/2014/main" id="{2FBFDA13-4A3B-915B-D355-EF15BCCADE47}"/>
              </a:ext>
            </a:extLst>
          </p:cNvPr>
          <p:cNvSpPr txBox="1"/>
          <p:nvPr/>
        </p:nvSpPr>
        <p:spPr>
          <a:xfrm>
            <a:off x="337890" y="5007139"/>
            <a:ext cx="1091433"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0.3</a:t>
            </a:r>
            <a:endParaRPr lang="en-US" sz="3200" strike="noStrike" cap="none" dirty="0">
              <a:latin typeface="Calibri"/>
              <a:ea typeface="Calibri"/>
              <a:cs typeface="Calibri"/>
              <a:sym typeface="Calibri"/>
            </a:endParaRPr>
          </a:p>
        </p:txBody>
      </p:sp>
      <p:sp>
        <p:nvSpPr>
          <p:cNvPr id="14" name="TextBox 13">
            <a:extLst>
              <a:ext uri="{FF2B5EF4-FFF2-40B4-BE49-F238E27FC236}">
                <a16:creationId xmlns:a16="http://schemas.microsoft.com/office/drawing/2014/main" id="{7CD065A4-E90B-41EA-ECCF-D2F5A17BD15A}"/>
              </a:ext>
            </a:extLst>
          </p:cNvPr>
          <p:cNvSpPr txBox="1"/>
          <p:nvPr/>
        </p:nvSpPr>
        <p:spPr>
          <a:xfrm>
            <a:off x="413171" y="4287712"/>
            <a:ext cx="914064"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0.1</a:t>
            </a:r>
            <a:endParaRPr lang="en-US" sz="3200" strike="noStrike" cap="none" dirty="0">
              <a:latin typeface="Calibri"/>
              <a:ea typeface="Calibri"/>
              <a:cs typeface="Calibri"/>
              <a:sym typeface="Calibri"/>
            </a:endParaRPr>
          </a:p>
        </p:txBody>
      </p:sp>
      <p:sp>
        <p:nvSpPr>
          <p:cNvPr id="18" name="TextBox 17">
            <a:extLst>
              <a:ext uri="{FF2B5EF4-FFF2-40B4-BE49-F238E27FC236}">
                <a16:creationId xmlns:a16="http://schemas.microsoft.com/office/drawing/2014/main" id="{F3C76F5B-132D-A052-4B6A-B3ED04C94065}"/>
              </a:ext>
            </a:extLst>
          </p:cNvPr>
          <p:cNvSpPr txBox="1"/>
          <p:nvPr/>
        </p:nvSpPr>
        <p:spPr>
          <a:xfrm>
            <a:off x="72076" y="2477267"/>
            <a:ext cx="1623061" cy="646331"/>
          </a:xfrm>
          <a:prstGeom prst="rect">
            <a:avLst/>
          </a:prstGeom>
          <a:noFill/>
        </p:spPr>
        <p:txBody>
          <a:bodyPr wrap="square">
            <a:spAutoFit/>
          </a:bodyPr>
          <a:lstStyle/>
          <a:p>
            <a:r>
              <a:rPr lang="en-US" sz="1800" dirty="0"/>
              <a:t>Hypothetical for illustration</a:t>
            </a:r>
            <a:endParaRPr lang="en-US" dirty="0"/>
          </a:p>
        </p:txBody>
      </p:sp>
    </p:spTree>
    <p:extLst>
      <p:ext uri="{BB962C8B-B14F-4D97-AF65-F5344CB8AC3E}">
        <p14:creationId xmlns:p14="http://schemas.microsoft.com/office/powerpoint/2010/main" val="4915023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1C3C98-ACE9-AB44-9CD6-97B933534638}"/>
            </a:ext>
          </a:extLst>
        </p:cNvPr>
        <p:cNvGrpSpPr/>
        <p:nvPr/>
      </p:nvGrpSpPr>
      <p:grpSpPr>
        <a:xfrm>
          <a:off x="0" y="0"/>
          <a:ext cx="0" cy="0"/>
          <a:chOff x="0" y="0"/>
          <a:chExt cx="0" cy="0"/>
        </a:xfrm>
      </p:grpSpPr>
      <p:sp>
        <p:nvSpPr>
          <p:cNvPr id="53" name="TextBox 52">
            <a:extLst>
              <a:ext uri="{FF2B5EF4-FFF2-40B4-BE49-F238E27FC236}">
                <a16:creationId xmlns:a16="http://schemas.microsoft.com/office/drawing/2014/main" id="{DD13E075-54C2-5399-3715-60070C3CD2B9}"/>
              </a:ext>
            </a:extLst>
          </p:cNvPr>
          <p:cNvSpPr txBox="1"/>
          <p:nvPr/>
        </p:nvSpPr>
        <p:spPr>
          <a:xfrm>
            <a:off x="355862" y="530972"/>
            <a:ext cx="5842923" cy="584775"/>
          </a:xfrm>
          <a:prstGeom prst="rect">
            <a:avLst/>
          </a:prstGeom>
          <a:solidFill>
            <a:schemeClr val="bg1"/>
          </a:solidFill>
          <a:ln w="38100">
            <a:solidFill>
              <a:schemeClr val="tx1"/>
            </a:solidFill>
          </a:ln>
        </p:spPr>
        <p:txBody>
          <a:bodyPr wrap="square">
            <a:spAutoFit/>
          </a:bodyPr>
          <a:lstStyle/>
          <a:p>
            <a:r>
              <a:rPr lang="en-US" sz="3200" b="1" u="sng" dirty="0"/>
              <a:t>T</a:t>
            </a:r>
            <a:r>
              <a:rPr lang="en-US" sz="3200" dirty="0"/>
              <a:t>radeoffs:</a:t>
            </a:r>
          </a:p>
        </p:txBody>
      </p:sp>
      <p:sp>
        <p:nvSpPr>
          <p:cNvPr id="55" name="TextBox 54">
            <a:extLst>
              <a:ext uri="{FF2B5EF4-FFF2-40B4-BE49-F238E27FC236}">
                <a16:creationId xmlns:a16="http://schemas.microsoft.com/office/drawing/2014/main" id="{0510518F-02E7-91EA-5DEF-5DCF32EA627A}"/>
              </a:ext>
            </a:extLst>
          </p:cNvPr>
          <p:cNvSpPr txBox="1"/>
          <p:nvPr/>
        </p:nvSpPr>
        <p:spPr>
          <a:xfrm>
            <a:off x="290547" y="86738"/>
            <a:ext cx="6888616" cy="400110"/>
          </a:xfrm>
          <a:prstGeom prst="rect">
            <a:avLst/>
          </a:prstGeom>
          <a:noFill/>
        </p:spPr>
        <p:txBody>
          <a:bodyPr wrap="square" rtlCol="0">
            <a:spAutoFit/>
          </a:bodyPr>
          <a:lstStyle/>
          <a:p>
            <a:r>
              <a:rPr lang="en-US" sz="2000" b="1" dirty="0"/>
              <a:t>SDM project: </a:t>
            </a:r>
            <a:r>
              <a:rPr lang="en-US" sz="2000" dirty="0"/>
              <a:t>Non-native fish control below glen canyon dam</a:t>
            </a:r>
          </a:p>
        </p:txBody>
      </p:sp>
      <p:sp>
        <p:nvSpPr>
          <p:cNvPr id="56" name="Content Placeholder 2">
            <a:extLst>
              <a:ext uri="{FF2B5EF4-FFF2-40B4-BE49-F238E27FC236}">
                <a16:creationId xmlns:a16="http://schemas.microsoft.com/office/drawing/2014/main" id="{A02AE84B-C759-21B9-C73D-740CDD06CB5C}"/>
              </a:ext>
            </a:extLst>
          </p:cNvPr>
          <p:cNvSpPr txBox="1">
            <a:spLocks/>
          </p:cNvSpPr>
          <p:nvPr/>
        </p:nvSpPr>
        <p:spPr>
          <a:xfrm>
            <a:off x="0" y="6646048"/>
            <a:ext cx="5658480" cy="2119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a:t>Adapted, modified, and simplified from Runge et al. 2011</a:t>
            </a:r>
            <a:endParaRPr lang="en-US" sz="1200" dirty="0"/>
          </a:p>
        </p:txBody>
      </p:sp>
      <p:sp>
        <p:nvSpPr>
          <p:cNvPr id="3" name="TextBox 2">
            <a:extLst>
              <a:ext uri="{FF2B5EF4-FFF2-40B4-BE49-F238E27FC236}">
                <a16:creationId xmlns:a16="http://schemas.microsoft.com/office/drawing/2014/main" id="{828E5989-9039-E8CC-16CB-7CAE2300F042}"/>
              </a:ext>
            </a:extLst>
          </p:cNvPr>
          <p:cNvSpPr txBox="1"/>
          <p:nvPr/>
        </p:nvSpPr>
        <p:spPr>
          <a:xfrm>
            <a:off x="831482" y="1215743"/>
            <a:ext cx="10011351" cy="584775"/>
          </a:xfrm>
          <a:prstGeom prst="rect">
            <a:avLst/>
          </a:prstGeom>
          <a:solidFill>
            <a:srgbClr val="FFCCCC"/>
          </a:solidFill>
          <a:ln w="38100">
            <a:solidFill>
              <a:schemeClr val="tx1"/>
            </a:solidFill>
          </a:ln>
        </p:spPr>
        <p:txBody>
          <a:bodyPr wrap="square">
            <a:spAutoFit/>
          </a:bodyPr>
          <a:lstStyle/>
          <a:p>
            <a:r>
              <a:rPr lang="en-US" sz="3200" dirty="0"/>
              <a:t>Simplified consequence table 				    </a:t>
            </a:r>
            <a:r>
              <a:rPr lang="en-US" sz="2000" dirty="0"/>
              <a:t>(relative table for illustration)</a:t>
            </a:r>
            <a:endParaRPr lang="en-US" sz="2800" dirty="0"/>
          </a:p>
        </p:txBody>
      </p:sp>
      <p:graphicFrame>
        <p:nvGraphicFramePr>
          <p:cNvPr id="4" name="Google Shape;495;p54">
            <a:extLst>
              <a:ext uri="{FF2B5EF4-FFF2-40B4-BE49-F238E27FC236}">
                <a16:creationId xmlns:a16="http://schemas.microsoft.com/office/drawing/2014/main" id="{CFED8A77-DC52-9FD9-3241-C0AF99FC290A}"/>
              </a:ext>
            </a:extLst>
          </p:cNvPr>
          <p:cNvGraphicFramePr/>
          <p:nvPr>
            <p:extLst>
              <p:ext uri="{D42A27DB-BD31-4B8C-83A1-F6EECF244321}">
                <p14:modId xmlns:p14="http://schemas.microsoft.com/office/powerpoint/2010/main" val="2342924064"/>
              </p:ext>
            </p:extLst>
          </p:nvPr>
        </p:nvGraphicFramePr>
        <p:xfrm>
          <a:off x="1695136" y="1868697"/>
          <a:ext cx="10013939" cy="4602480"/>
        </p:xfrm>
        <a:graphic>
          <a:graphicData uri="http://schemas.openxmlformats.org/drawingml/2006/table">
            <a:tbl>
              <a:tblPr>
                <a:noFill/>
              </a:tblPr>
              <a:tblGrid>
                <a:gridCol w="2246110">
                  <a:extLst>
                    <a:ext uri="{9D8B030D-6E8A-4147-A177-3AD203B41FA5}">
                      <a16:colId xmlns:a16="http://schemas.microsoft.com/office/drawing/2014/main" val="20001"/>
                    </a:ext>
                  </a:extLst>
                </a:gridCol>
                <a:gridCol w="1676193">
                  <a:extLst>
                    <a:ext uri="{9D8B030D-6E8A-4147-A177-3AD203B41FA5}">
                      <a16:colId xmlns:a16="http://schemas.microsoft.com/office/drawing/2014/main" val="20002"/>
                    </a:ext>
                  </a:extLst>
                </a:gridCol>
                <a:gridCol w="1699250">
                  <a:extLst>
                    <a:ext uri="{9D8B030D-6E8A-4147-A177-3AD203B41FA5}">
                      <a16:colId xmlns:a16="http://schemas.microsoft.com/office/drawing/2014/main" val="20003"/>
                    </a:ext>
                  </a:extLst>
                </a:gridCol>
                <a:gridCol w="212271">
                  <a:extLst>
                    <a:ext uri="{9D8B030D-6E8A-4147-A177-3AD203B41FA5}">
                      <a16:colId xmlns:a16="http://schemas.microsoft.com/office/drawing/2014/main" val="1096942385"/>
                    </a:ext>
                  </a:extLst>
                </a:gridCol>
                <a:gridCol w="836023">
                  <a:extLst>
                    <a:ext uri="{9D8B030D-6E8A-4147-A177-3AD203B41FA5}">
                      <a16:colId xmlns:a16="http://schemas.microsoft.com/office/drawing/2014/main" val="20004"/>
                    </a:ext>
                  </a:extLst>
                </a:gridCol>
                <a:gridCol w="836023">
                  <a:extLst>
                    <a:ext uri="{9D8B030D-6E8A-4147-A177-3AD203B41FA5}">
                      <a16:colId xmlns:a16="http://schemas.microsoft.com/office/drawing/2014/main" val="20005"/>
                    </a:ext>
                  </a:extLst>
                </a:gridCol>
                <a:gridCol w="836023">
                  <a:extLst>
                    <a:ext uri="{9D8B030D-6E8A-4147-A177-3AD203B41FA5}">
                      <a16:colId xmlns:a16="http://schemas.microsoft.com/office/drawing/2014/main" val="3117503057"/>
                    </a:ext>
                  </a:extLst>
                </a:gridCol>
                <a:gridCol w="836023">
                  <a:extLst>
                    <a:ext uri="{9D8B030D-6E8A-4147-A177-3AD203B41FA5}">
                      <a16:colId xmlns:a16="http://schemas.microsoft.com/office/drawing/2014/main" val="1221979439"/>
                    </a:ext>
                  </a:extLst>
                </a:gridCol>
                <a:gridCol w="836023">
                  <a:extLst>
                    <a:ext uri="{9D8B030D-6E8A-4147-A177-3AD203B41FA5}">
                      <a16:colId xmlns:a16="http://schemas.microsoft.com/office/drawing/2014/main" val="869411059"/>
                    </a:ext>
                  </a:extLst>
                </a:gridCol>
              </a:tblGrid>
              <a:tr h="319122">
                <a:tc gridSpan="3">
                  <a:txBody>
                    <a:bodyPr/>
                    <a:lstStyle/>
                    <a:p>
                      <a:pPr marL="0" marR="0" lvl="0" indent="0" algn="ctr" rtl="0">
                        <a:spcBef>
                          <a:spcPts val="0"/>
                        </a:spcBef>
                        <a:spcAft>
                          <a:spcPts val="0"/>
                        </a:spcAft>
                        <a:buNone/>
                      </a:pPr>
                      <a:r>
                        <a:rPr lang="en-US" sz="2800" b="1" u="sng" strike="noStrike" cap="none" dirty="0">
                          <a:latin typeface="Calibri"/>
                          <a:ea typeface="Calibri"/>
                          <a:cs typeface="Calibri"/>
                          <a:sym typeface="Calibri"/>
                        </a:rPr>
                        <a:t>Objective</a:t>
                      </a:r>
                      <a:endParaRPr sz="2800" b="1" u="sng"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dirty="0"/>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gridSpan="5">
                  <a:txBody>
                    <a:bodyPr/>
                    <a:lstStyle/>
                    <a:p>
                      <a:pPr marL="0" marR="0" lvl="0" indent="0" algn="ctr" rtl="0">
                        <a:spcBef>
                          <a:spcPts val="0"/>
                        </a:spcBef>
                        <a:spcAft>
                          <a:spcPts val="0"/>
                        </a:spcAft>
                        <a:buNone/>
                      </a:pPr>
                      <a:r>
                        <a:rPr lang="en-US" sz="2800" b="1" u="sng" strike="noStrike" cap="none" dirty="0">
                          <a:latin typeface="Calibri"/>
                          <a:ea typeface="Calibri"/>
                          <a:cs typeface="Calibri"/>
                          <a:sym typeface="Calibri"/>
                        </a:rPr>
                        <a:t>Alternative</a:t>
                      </a:r>
                      <a:endParaRPr sz="2800" b="1" u="sng"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07681">
                <a:tc>
                  <a:txBody>
                    <a:bodyPr/>
                    <a:lstStyle/>
                    <a:p>
                      <a:pPr marL="0" marR="0" lvl="0" indent="0" algn="l" rtl="0">
                        <a:spcBef>
                          <a:spcPts val="0"/>
                        </a:spcBef>
                        <a:spcAft>
                          <a:spcPts val="0"/>
                        </a:spcAft>
                        <a:buNone/>
                      </a:pPr>
                      <a:r>
                        <a:rPr lang="en-US" sz="2400" b="0" u="none" strike="noStrike" cap="none" dirty="0">
                          <a:latin typeface="Calibri"/>
                          <a:ea typeface="Calibri"/>
                          <a:cs typeface="Calibri"/>
                          <a:sym typeface="Calibri"/>
                        </a:rPr>
                        <a:t>Objective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Direction</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Attribute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A</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B</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C</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D</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3"/>
                  </a:ext>
                </a:extLst>
              </a:tr>
              <a:tr h="731520">
                <a:tc>
                  <a:txBody>
                    <a:bodyPr/>
                    <a:lstStyle/>
                    <a:p>
                      <a:pPr marL="0" marR="0" lvl="0" indent="0" algn="l" rtl="0">
                        <a:spcBef>
                          <a:spcPts val="0"/>
                        </a:spcBef>
                        <a:spcAft>
                          <a:spcPts val="0"/>
                        </a:spcAft>
                        <a:buNone/>
                      </a:pPr>
                      <a:r>
                        <a:rPr lang="en-US" sz="2400" b="1" u="none" strike="noStrike" cap="none" dirty="0">
                          <a:latin typeface="Calibri"/>
                          <a:ea typeface="Calibri"/>
                          <a:cs typeface="Calibri"/>
                          <a:sym typeface="Calibri"/>
                        </a:rPr>
                        <a:t>Respect Life</a:t>
                      </a:r>
                      <a:endParaRPr sz="24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Max</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[0-10 scale]</a:t>
                      </a:r>
                      <a:endParaRPr lang="en-US" sz="2000" b="0" u="none" strike="noStrike" cap="none" dirty="0">
                        <a:latin typeface="+mn-lt"/>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0.29</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0.86</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1</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extLst>
                  <a:ext uri="{0D108BD9-81ED-4DB2-BD59-A6C34878D82A}">
                    <a16:rowId xmlns:a16="http://schemas.microsoft.com/office/drawing/2014/main" val="10004"/>
                  </a:ext>
                </a:extLst>
              </a:tr>
              <a:tr h="731520">
                <a:tc>
                  <a:txBody>
                    <a:bodyPr/>
                    <a:lstStyle/>
                    <a:p>
                      <a:pPr marL="0" marR="0" lvl="0" indent="0" algn="l" rtl="0">
                        <a:spcBef>
                          <a:spcPts val="0"/>
                        </a:spcBef>
                        <a:spcAft>
                          <a:spcPts val="0"/>
                        </a:spcAft>
                        <a:buNone/>
                      </a:pPr>
                      <a:r>
                        <a:rPr lang="en-US" sz="2400" b="1" u="none" strike="noStrike" cap="none" dirty="0">
                          <a:latin typeface="Calibri"/>
                          <a:ea typeface="Calibri"/>
                          <a:cs typeface="Calibri"/>
                          <a:sym typeface="Calibri"/>
                        </a:rPr>
                        <a:t>HBC Recovery</a:t>
                      </a:r>
                      <a:endParaRPr sz="24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Max</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[P(N&gt;6000)]</a:t>
                      </a:r>
                      <a:endParaRPr lang="en-US" sz="2000" b="0" u="none" strike="noStrike" cap="none" dirty="0">
                        <a:latin typeface="+mn-lt"/>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1</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1</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1</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0.5</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extLst>
                  <a:ext uri="{0D108BD9-81ED-4DB2-BD59-A6C34878D82A}">
                    <a16:rowId xmlns:a16="http://schemas.microsoft.com/office/drawing/2014/main" val="10006"/>
                  </a:ext>
                </a:extLst>
              </a:tr>
              <a:tr h="731520">
                <a:tc>
                  <a:txBody>
                    <a:bodyPr/>
                    <a:lstStyle/>
                    <a:p>
                      <a:pPr marL="0" marR="0" lvl="0" indent="0" algn="l" rtl="0">
                        <a:spcBef>
                          <a:spcPts val="0"/>
                        </a:spcBef>
                        <a:spcAft>
                          <a:spcPts val="0"/>
                        </a:spcAft>
                        <a:buNone/>
                      </a:pPr>
                      <a:r>
                        <a:rPr lang="en-US" sz="2400" b="1" u="none" strike="noStrike" cap="none" dirty="0">
                          <a:latin typeface="+mn-lt"/>
                          <a:ea typeface="Calibri"/>
                          <a:cs typeface="Calibri"/>
                          <a:sym typeface="Calibri"/>
                        </a:rPr>
                        <a:t>Wilderness Disturbance</a:t>
                      </a: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Min</a:t>
                      </a:r>
                      <a:endParaRPr sz="2400" b="0"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[User-days]</a:t>
                      </a:r>
                      <a:endParaRPr lang="en-US" sz="2000" b="0" u="none" strike="noStrike" cap="none" dirty="0">
                        <a:latin typeface="+mn-lt"/>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1</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0.5</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0.33</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0.17</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extLst>
                  <a:ext uri="{0D108BD9-81ED-4DB2-BD59-A6C34878D82A}">
                    <a16:rowId xmlns:a16="http://schemas.microsoft.com/office/drawing/2014/main" val="10007"/>
                  </a:ext>
                </a:extLst>
              </a:tr>
              <a:tr h="7315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u="none" strike="noStrike" cap="none" dirty="0">
                          <a:latin typeface="+mn-lt"/>
                          <a:ea typeface="Calibri"/>
                          <a:cs typeface="Calibri"/>
                          <a:sym typeface="Calibri"/>
                        </a:rPr>
                        <a:t>Cost</a:t>
                      </a: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Min</a:t>
                      </a:r>
                      <a:endParaRPr sz="2400" b="0"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[M$/5-yr]</a:t>
                      </a:r>
                      <a:endParaRPr lang="en-US" sz="2000" b="0" u="none" strike="noStrike" cap="none" dirty="0">
                        <a:latin typeface="+mn-lt"/>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1</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0.44</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0.33</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0.56</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extLst>
                  <a:ext uri="{0D108BD9-81ED-4DB2-BD59-A6C34878D82A}">
                    <a16:rowId xmlns:a16="http://schemas.microsoft.com/office/drawing/2014/main" val="10008"/>
                  </a:ext>
                </a:extLst>
              </a:tr>
              <a:tr h="731520">
                <a:tc gridSpan="3">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1" u="none" strike="noStrike" cap="none" dirty="0">
                          <a:latin typeface="+mn-lt"/>
                          <a:ea typeface="Calibri"/>
                          <a:cs typeface="Calibri"/>
                          <a:sym typeface="Calibri"/>
                        </a:rPr>
                        <a:t>Weighted outcome:</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2400" b="0" u="none" strike="noStrike" cap="none" dirty="0">
                          <a:latin typeface="+mn-lt"/>
                          <a:ea typeface="Calibri"/>
                          <a:cs typeface="Calibri"/>
                          <a:sym typeface="Calibri"/>
                        </a:rPr>
                        <a:t>(sum product of weight and outcome)</a:t>
                      </a: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1"/>
                    </a:solidFill>
                  </a:tcPr>
                </a:tc>
                <a:tc hMerge="1">
                  <a:txBody>
                    <a:bodyPr/>
                    <a:lstStyle/>
                    <a:p>
                      <a:pPr marL="0" marR="0" lvl="0" indent="0" algn="ctr" rtl="0">
                        <a:spcBef>
                          <a:spcPts val="0"/>
                        </a:spcBef>
                        <a:spcAft>
                          <a:spcPts val="0"/>
                        </a:spcAft>
                        <a:buNone/>
                      </a:pP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hMerge="1">
                  <a:txBody>
                    <a:bodyPr/>
                    <a:lstStyle/>
                    <a:p>
                      <a:pPr marL="0" marR="0" lvl="0" indent="0" algn="ctr" rtl="0">
                        <a:spcBef>
                          <a:spcPts val="0"/>
                        </a:spcBef>
                        <a:spcAft>
                          <a:spcPts val="0"/>
                        </a:spcAft>
                        <a:buNone/>
                      </a:pPr>
                      <a:endParaRPr lang="en-US" sz="2000" b="0" u="none" strike="noStrike" cap="none" dirty="0">
                        <a:latin typeface="+mn-lt"/>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0.4</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0.64</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0.53</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0.59</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0.57</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625383721"/>
                  </a:ext>
                </a:extLst>
              </a:tr>
            </a:tbl>
          </a:graphicData>
        </a:graphic>
      </p:graphicFrame>
      <p:sp>
        <p:nvSpPr>
          <p:cNvPr id="7" name="TextBox 6">
            <a:extLst>
              <a:ext uri="{FF2B5EF4-FFF2-40B4-BE49-F238E27FC236}">
                <a16:creationId xmlns:a16="http://schemas.microsoft.com/office/drawing/2014/main" id="{68E7EB1E-1218-344F-F121-12F29FBAA61E}"/>
              </a:ext>
            </a:extLst>
          </p:cNvPr>
          <p:cNvSpPr txBox="1"/>
          <p:nvPr/>
        </p:nvSpPr>
        <p:spPr>
          <a:xfrm>
            <a:off x="-117566" y="1974370"/>
            <a:ext cx="1975539" cy="584775"/>
          </a:xfrm>
          <a:prstGeom prst="rect">
            <a:avLst/>
          </a:prstGeom>
          <a:noFill/>
        </p:spPr>
        <p:txBody>
          <a:bodyPr wrap="square">
            <a:spAutoFit/>
          </a:bodyPr>
          <a:lstStyle/>
          <a:p>
            <a:pPr marL="0" marR="0" lvl="0" indent="0" algn="ctr" rtl="0">
              <a:spcBef>
                <a:spcPts val="0"/>
              </a:spcBef>
              <a:spcAft>
                <a:spcPts val="0"/>
              </a:spcAft>
              <a:buNone/>
            </a:pPr>
            <a:r>
              <a:rPr lang="en-US" sz="3200" b="1" u="sng" strike="noStrike" cap="none" dirty="0">
                <a:latin typeface="Calibri"/>
                <a:ea typeface="Calibri"/>
                <a:cs typeface="Calibri"/>
                <a:sym typeface="Calibri"/>
              </a:rPr>
              <a:t>Weights:</a:t>
            </a:r>
          </a:p>
        </p:txBody>
      </p:sp>
      <p:sp>
        <p:nvSpPr>
          <p:cNvPr id="9" name="TextBox 8">
            <a:extLst>
              <a:ext uri="{FF2B5EF4-FFF2-40B4-BE49-F238E27FC236}">
                <a16:creationId xmlns:a16="http://schemas.microsoft.com/office/drawing/2014/main" id="{7098E9CF-87F4-CEC6-29CF-DA2B9F7AA4FB}"/>
              </a:ext>
            </a:extLst>
          </p:cNvPr>
          <p:cNvSpPr txBox="1"/>
          <p:nvPr/>
        </p:nvSpPr>
        <p:spPr>
          <a:xfrm>
            <a:off x="261724" y="3016962"/>
            <a:ext cx="1139516"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0.2</a:t>
            </a:r>
            <a:endParaRPr lang="en-US" sz="3200" strike="noStrike" cap="none" dirty="0">
              <a:latin typeface="Calibri"/>
              <a:ea typeface="Calibri"/>
              <a:cs typeface="Calibri"/>
              <a:sym typeface="Calibri"/>
            </a:endParaRPr>
          </a:p>
        </p:txBody>
      </p:sp>
      <p:sp>
        <p:nvSpPr>
          <p:cNvPr id="10" name="TextBox 9">
            <a:extLst>
              <a:ext uri="{FF2B5EF4-FFF2-40B4-BE49-F238E27FC236}">
                <a16:creationId xmlns:a16="http://schemas.microsoft.com/office/drawing/2014/main" id="{A6A2AFA6-6A0D-E0BA-FAAF-272E39FFEF30}"/>
              </a:ext>
            </a:extLst>
          </p:cNvPr>
          <p:cNvSpPr txBox="1"/>
          <p:nvPr/>
        </p:nvSpPr>
        <p:spPr>
          <a:xfrm>
            <a:off x="261724" y="3615061"/>
            <a:ext cx="1142766"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0.4</a:t>
            </a:r>
            <a:endParaRPr lang="en-US" sz="3200" strike="noStrike" cap="none" dirty="0">
              <a:latin typeface="Calibri"/>
              <a:ea typeface="Calibri"/>
              <a:cs typeface="Calibri"/>
              <a:sym typeface="Calibri"/>
            </a:endParaRPr>
          </a:p>
        </p:txBody>
      </p:sp>
      <p:sp>
        <p:nvSpPr>
          <p:cNvPr id="11" name="TextBox 10">
            <a:extLst>
              <a:ext uri="{FF2B5EF4-FFF2-40B4-BE49-F238E27FC236}">
                <a16:creationId xmlns:a16="http://schemas.microsoft.com/office/drawing/2014/main" id="{06ABF9E4-A97F-9E76-7FA2-2D2BFBA71D0A}"/>
              </a:ext>
            </a:extLst>
          </p:cNvPr>
          <p:cNvSpPr txBox="1"/>
          <p:nvPr/>
        </p:nvSpPr>
        <p:spPr>
          <a:xfrm>
            <a:off x="337890" y="5007139"/>
            <a:ext cx="1091433"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0.3</a:t>
            </a:r>
            <a:endParaRPr lang="en-US" sz="3200" strike="noStrike" cap="none" dirty="0">
              <a:latin typeface="Calibri"/>
              <a:ea typeface="Calibri"/>
              <a:cs typeface="Calibri"/>
              <a:sym typeface="Calibri"/>
            </a:endParaRPr>
          </a:p>
        </p:txBody>
      </p:sp>
      <p:sp>
        <p:nvSpPr>
          <p:cNvPr id="14" name="TextBox 13">
            <a:extLst>
              <a:ext uri="{FF2B5EF4-FFF2-40B4-BE49-F238E27FC236}">
                <a16:creationId xmlns:a16="http://schemas.microsoft.com/office/drawing/2014/main" id="{E7D1A952-A8FB-0848-5EF1-453252161CC2}"/>
              </a:ext>
            </a:extLst>
          </p:cNvPr>
          <p:cNvSpPr txBox="1"/>
          <p:nvPr/>
        </p:nvSpPr>
        <p:spPr>
          <a:xfrm>
            <a:off x="413171" y="4287712"/>
            <a:ext cx="914064"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0.1</a:t>
            </a:r>
            <a:endParaRPr lang="en-US" sz="3200" strike="noStrike" cap="none" dirty="0">
              <a:latin typeface="Calibri"/>
              <a:ea typeface="Calibri"/>
              <a:cs typeface="Calibri"/>
              <a:sym typeface="Calibri"/>
            </a:endParaRPr>
          </a:p>
        </p:txBody>
      </p:sp>
      <p:sp>
        <p:nvSpPr>
          <p:cNvPr id="18" name="TextBox 17">
            <a:extLst>
              <a:ext uri="{FF2B5EF4-FFF2-40B4-BE49-F238E27FC236}">
                <a16:creationId xmlns:a16="http://schemas.microsoft.com/office/drawing/2014/main" id="{D8423AE5-89A0-409D-5037-7670A2171F6E}"/>
              </a:ext>
            </a:extLst>
          </p:cNvPr>
          <p:cNvSpPr txBox="1"/>
          <p:nvPr/>
        </p:nvSpPr>
        <p:spPr>
          <a:xfrm>
            <a:off x="72076" y="2477267"/>
            <a:ext cx="1623061" cy="646331"/>
          </a:xfrm>
          <a:prstGeom prst="rect">
            <a:avLst/>
          </a:prstGeom>
          <a:noFill/>
        </p:spPr>
        <p:txBody>
          <a:bodyPr wrap="square">
            <a:spAutoFit/>
          </a:bodyPr>
          <a:lstStyle/>
          <a:p>
            <a:r>
              <a:rPr lang="en-US" sz="1800" dirty="0"/>
              <a:t>Hypothetical for illustration</a:t>
            </a:r>
            <a:endParaRPr lang="en-US" dirty="0"/>
          </a:p>
        </p:txBody>
      </p:sp>
      <p:sp>
        <p:nvSpPr>
          <p:cNvPr id="5" name="Star: 5 Points 4">
            <a:extLst>
              <a:ext uri="{FF2B5EF4-FFF2-40B4-BE49-F238E27FC236}">
                <a16:creationId xmlns:a16="http://schemas.microsoft.com/office/drawing/2014/main" id="{6013FF70-1DFA-B8A3-3EDB-9BCE378D1B48}"/>
              </a:ext>
            </a:extLst>
          </p:cNvPr>
          <p:cNvSpPr/>
          <p:nvPr/>
        </p:nvSpPr>
        <p:spPr>
          <a:xfrm>
            <a:off x="11887200" y="11017"/>
            <a:ext cx="293783" cy="298852"/>
          </a:xfrm>
          <a:prstGeom prst="star5">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57313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B7287-0AF1-75AA-0E9E-E4941B772ADE}"/>
            </a:ext>
          </a:extLst>
        </p:cNvPr>
        <p:cNvGrpSpPr/>
        <p:nvPr/>
      </p:nvGrpSpPr>
      <p:grpSpPr>
        <a:xfrm>
          <a:off x="0" y="0"/>
          <a:ext cx="0" cy="0"/>
          <a:chOff x="0" y="0"/>
          <a:chExt cx="0" cy="0"/>
        </a:xfrm>
      </p:grpSpPr>
      <p:sp>
        <p:nvSpPr>
          <p:cNvPr id="53" name="TextBox 52">
            <a:extLst>
              <a:ext uri="{FF2B5EF4-FFF2-40B4-BE49-F238E27FC236}">
                <a16:creationId xmlns:a16="http://schemas.microsoft.com/office/drawing/2014/main" id="{F4EFE107-980F-E45B-D43A-F4D893F55D8D}"/>
              </a:ext>
            </a:extLst>
          </p:cNvPr>
          <p:cNvSpPr txBox="1"/>
          <p:nvPr/>
        </p:nvSpPr>
        <p:spPr>
          <a:xfrm>
            <a:off x="499800" y="715320"/>
            <a:ext cx="4869281" cy="1077218"/>
          </a:xfrm>
          <a:prstGeom prst="rect">
            <a:avLst/>
          </a:prstGeom>
          <a:solidFill>
            <a:schemeClr val="bg1"/>
          </a:solidFill>
          <a:ln w="38100">
            <a:solidFill>
              <a:schemeClr val="tx1"/>
            </a:solidFill>
          </a:ln>
        </p:spPr>
        <p:txBody>
          <a:bodyPr wrap="square">
            <a:spAutoFit/>
          </a:bodyPr>
          <a:lstStyle/>
          <a:p>
            <a:pPr algn="ctr"/>
            <a:r>
              <a:rPr lang="en-US" sz="3200" u="sng" dirty="0"/>
              <a:t>Decision/ adaptive management approach</a:t>
            </a:r>
            <a:r>
              <a:rPr lang="en-US" sz="3200" dirty="0"/>
              <a:t>:</a:t>
            </a:r>
          </a:p>
        </p:txBody>
      </p:sp>
      <p:sp>
        <p:nvSpPr>
          <p:cNvPr id="55" name="TextBox 54">
            <a:extLst>
              <a:ext uri="{FF2B5EF4-FFF2-40B4-BE49-F238E27FC236}">
                <a16:creationId xmlns:a16="http://schemas.microsoft.com/office/drawing/2014/main" id="{1D9B97BA-7FC4-4B97-D3EF-86B9E0F49F74}"/>
              </a:ext>
            </a:extLst>
          </p:cNvPr>
          <p:cNvSpPr txBox="1"/>
          <p:nvPr/>
        </p:nvSpPr>
        <p:spPr>
          <a:xfrm>
            <a:off x="290547" y="86738"/>
            <a:ext cx="6888616" cy="400110"/>
          </a:xfrm>
          <a:prstGeom prst="rect">
            <a:avLst/>
          </a:prstGeom>
          <a:noFill/>
        </p:spPr>
        <p:txBody>
          <a:bodyPr wrap="square" rtlCol="0">
            <a:spAutoFit/>
          </a:bodyPr>
          <a:lstStyle/>
          <a:p>
            <a:r>
              <a:rPr lang="en-US" sz="2000" b="1" dirty="0"/>
              <a:t>SDM project: </a:t>
            </a:r>
            <a:r>
              <a:rPr lang="en-US" sz="2000" dirty="0"/>
              <a:t>Non-native fish control below glen canyon dam</a:t>
            </a:r>
          </a:p>
        </p:txBody>
      </p:sp>
      <p:sp>
        <p:nvSpPr>
          <p:cNvPr id="56" name="Content Placeholder 2">
            <a:extLst>
              <a:ext uri="{FF2B5EF4-FFF2-40B4-BE49-F238E27FC236}">
                <a16:creationId xmlns:a16="http://schemas.microsoft.com/office/drawing/2014/main" id="{16EFE7DA-A8D7-2CE4-6458-FD49EFCD24F8}"/>
              </a:ext>
            </a:extLst>
          </p:cNvPr>
          <p:cNvSpPr txBox="1">
            <a:spLocks/>
          </p:cNvSpPr>
          <p:nvPr/>
        </p:nvSpPr>
        <p:spPr>
          <a:xfrm>
            <a:off x="0" y="6646048"/>
            <a:ext cx="5658480" cy="2119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a:t>Adapted, modified, and simplified from Runge et al. 2011</a:t>
            </a:r>
            <a:endParaRPr lang="en-US" sz="1200" dirty="0"/>
          </a:p>
        </p:txBody>
      </p:sp>
      <p:sp>
        <p:nvSpPr>
          <p:cNvPr id="2" name="Oval 1">
            <a:extLst>
              <a:ext uri="{FF2B5EF4-FFF2-40B4-BE49-F238E27FC236}">
                <a16:creationId xmlns:a16="http://schemas.microsoft.com/office/drawing/2014/main" id="{E4E4A42B-3A56-392F-5EFE-D116FFDDC296}"/>
              </a:ext>
            </a:extLst>
          </p:cNvPr>
          <p:cNvSpPr/>
          <p:nvPr/>
        </p:nvSpPr>
        <p:spPr>
          <a:xfrm>
            <a:off x="7639982" y="4585564"/>
            <a:ext cx="2376343"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Predict</a:t>
            </a:r>
          </a:p>
          <a:p>
            <a:pPr algn="ctr" defTabSz="514350">
              <a:defRPr/>
            </a:pPr>
            <a:r>
              <a:rPr lang="en-US" sz="2000" b="1" u="sng" dirty="0">
                <a:solidFill>
                  <a:schemeClr val="tx1"/>
                </a:solidFill>
                <a:latin typeface="+mj-lt"/>
                <a:cs typeface="Calibri" panose="020F0502020204030204" pitchFamily="34" charset="0"/>
              </a:rPr>
              <a:t>C</a:t>
            </a:r>
            <a:r>
              <a:rPr lang="en-US" sz="2000" dirty="0">
                <a:solidFill>
                  <a:schemeClr val="tx1"/>
                </a:solidFill>
                <a:latin typeface="+mj-lt"/>
                <a:cs typeface="Calibri" panose="020F0502020204030204" pitchFamily="34" charset="0"/>
              </a:rPr>
              <a:t>onsequences</a:t>
            </a:r>
          </a:p>
        </p:txBody>
      </p:sp>
      <p:sp>
        <p:nvSpPr>
          <p:cNvPr id="3" name="Oval 2">
            <a:extLst>
              <a:ext uri="{FF2B5EF4-FFF2-40B4-BE49-F238E27FC236}">
                <a16:creationId xmlns:a16="http://schemas.microsoft.com/office/drawing/2014/main" id="{B29CA83B-F8E3-EF1E-20BE-7C70657E55A7}"/>
              </a:ext>
            </a:extLst>
          </p:cNvPr>
          <p:cNvSpPr/>
          <p:nvPr/>
        </p:nvSpPr>
        <p:spPr>
          <a:xfrm>
            <a:off x="5759930" y="3301324"/>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Perform</a:t>
            </a:r>
          </a:p>
          <a:p>
            <a:pPr algn="ctr" defTabSz="514350">
              <a:defRPr/>
            </a:pPr>
            <a:r>
              <a:rPr lang="en-US" sz="2000" b="1" u="sng" dirty="0">
                <a:solidFill>
                  <a:schemeClr val="tx1"/>
                </a:solidFill>
                <a:latin typeface="+mj-lt"/>
                <a:cs typeface="Calibri" panose="020F0502020204030204" pitchFamily="34" charset="0"/>
              </a:rPr>
              <a:t>T</a:t>
            </a:r>
            <a:r>
              <a:rPr lang="en-US" sz="2000" dirty="0">
                <a:solidFill>
                  <a:schemeClr val="tx1"/>
                </a:solidFill>
                <a:latin typeface="+mj-lt"/>
                <a:cs typeface="Calibri" panose="020F0502020204030204" pitchFamily="34" charset="0"/>
              </a:rPr>
              <a:t>radeoffs</a:t>
            </a:r>
          </a:p>
        </p:txBody>
      </p:sp>
      <p:sp>
        <p:nvSpPr>
          <p:cNvPr id="15" name="Oval 14">
            <a:extLst>
              <a:ext uri="{FF2B5EF4-FFF2-40B4-BE49-F238E27FC236}">
                <a16:creationId xmlns:a16="http://schemas.microsoft.com/office/drawing/2014/main" id="{6AB9F2A1-911F-1760-49EF-18BEB7B202EE}"/>
              </a:ext>
            </a:extLst>
          </p:cNvPr>
          <p:cNvSpPr/>
          <p:nvPr/>
        </p:nvSpPr>
        <p:spPr>
          <a:xfrm>
            <a:off x="7803721" y="290750"/>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b="1" u="sng" dirty="0">
                <a:solidFill>
                  <a:schemeClr val="tx1"/>
                </a:solidFill>
                <a:latin typeface="+mj-lt"/>
                <a:cs typeface="Calibri" panose="020F0502020204030204" pitchFamily="34" charset="0"/>
              </a:rPr>
              <a:t>Pr</a:t>
            </a:r>
            <a:r>
              <a:rPr lang="en-US" sz="2000" dirty="0">
                <a:solidFill>
                  <a:schemeClr val="tx1"/>
                </a:solidFill>
                <a:latin typeface="+mj-lt"/>
                <a:cs typeface="Calibri" panose="020F0502020204030204" pitchFamily="34" charset="0"/>
              </a:rPr>
              <a:t>oblem</a:t>
            </a:r>
          </a:p>
          <a:p>
            <a:pPr algn="ctr" defTabSz="514350">
              <a:defRPr/>
            </a:pPr>
            <a:r>
              <a:rPr lang="en-US" sz="2000" dirty="0">
                <a:solidFill>
                  <a:schemeClr val="tx1"/>
                </a:solidFill>
                <a:latin typeface="+mj-lt"/>
                <a:cs typeface="Calibri" panose="020F0502020204030204" pitchFamily="34" charset="0"/>
              </a:rPr>
              <a:t>framing</a:t>
            </a:r>
          </a:p>
        </p:txBody>
      </p:sp>
      <p:sp>
        <p:nvSpPr>
          <p:cNvPr id="16" name="Oval 15">
            <a:extLst>
              <a:ext uri="{FF2B5EF4-FFF2-40B4-BE49-F238E27FC236}">
                <a16:creationId xmlns:a16="http://schemas.microsoft.com/office/drawing/2014/main" id="{F770F0A0-2033-7FCA-9120-8BF12368A660}"/>
              </a:ext>
            </a:extLst>
          </p:cNvPr>
          <p:cNvSpPr/>
          <p:nvPr/>
        </p:nvSpPr>
        <p:spPr>
          <a:xfrm>
            <a:off x="9921167" y="3301325"/>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Identify</a:t>
            </a:r>
          </a:p>
          <a:p>
            <a:pPr algn="ctr" defTabSz="514350">
              <a:defRPr/>
            </a:pPr>
            <a:r>
              <a:rPr lang="en-US" sz="2000" b="1" u="sng" dirty="0">
                <a:solidFill>
                  <a:schemeClr val="tx1"/>
                </a:solidFill>
                <a:latin typeface="+mj-lt"/>
                <a:cs typeface="Calibri" panose="020F0502020204030204" pitchFamily="34" charset="0"/>
              </a:rPr>
              <a:t>A</a:t>
            </a:r>
            <a:r>
              <a:rPr lang="en-US" sz="2000" dirty="0">
                <a:solidFill>
                  <a:schemeClr val="tx1"/>
                </a:solidFill>
                <a:latin typeface="+mj-lt"/>
                <a:cs typeface="Calibri" panose="020F0502020204030204" pitchFamily="34" charset="0"/>
              </a:rPr>
              <a:t>lternatives</a:t>
            </a:r>
          </a:p>
        </p:txBody>
      </p:sp>
      <p:sp>
        <p:nvSpPr>
          <p:cNvPr id="17" name="Oval 16">
            <a:extLst>
              <a:ext uri="{FF2B5EF4-FFF2-40B4-BE49-F238E27FC236}">
                <a16:creationId xmlns:a16="http://schemas.microsoft.com/office/drawing/2014/main" id="{944FD84D-5929-D332-8752-7961C1554E76}"/>
              </a:ext>
            </a:extLst>
          </p:cNvPr>
          <p:cNvSpPr/>
          <p:nvPr/>
        </p:nvSpPr>
        <p:spPr>
          <a:xfrm>
            <a:off x="5752135" y="1574988"/>
            <a:ext cx="1983006" cy="128423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bg1"/>
                </a:solidFill>
                <a:latin typeface="+mj-lt"/>
                <a:cs typeface="Calibri" panose="020F0502020204030204" pitchFamily="34" charset="0"/>
              </a:rPr>
              <a:t>Decide &amp; Implement</a:t>
            </a:r>
          </a:p>
        </p:txBody>
      </p:sp>
      <p:sp>
        <p:nvSpPr>
          <p:cNvPr id="19" name="Oval 18">
            <a:extLst>
              <a:ext uri="{FF2B5EF4-FFF2-40B4-BE49-F238E27FC236}">
                <a16:creationId xmlns:a16="http://schemas.microsoft.com/office/drawing/2014/main" id="{F0A622FA-7C6B-50C5-12E0-D96D23C57E1E}"/>
              </a:ext>
            </a:extLst>
          </p:cNvPr>
          <p:cNvSpPr/>
          <p:nvPr/>
        </p:nvSpPr>
        <p:spPr>
          <a:xfrm>
            <a:off x="9921167" y="1574989"/>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Articulate</a:t>
            </a:r>
          </a:p>
          <a:p>
            <a:pPr algn="ctr" defTabSz="514350">
              <a:defRPr/>
            </a:pPr>
            <a:r>
              <a:rPr lang="en-US" sz="2000" b="1" u="sng" dirty="0">
                <a:solidFill>
                  <a:schemeClr val="tx1"/>
                </a:solidFill>
                <a:latin typeface="+mj-lt"/>
                <a:cs typeface="Calibri" panose="020F0502020204030204" pitchFamily="34" charset="0"/>
              </a:rPr>
              <a:t>O</a:t>
            </a:r>
            <a:r>
              <a:rPr lang="en-US" sz="2000" dirty="0">
                <a:solidFill>
                  <a:schemeClr val="tx1"/>
                </a:solidFill>
                <a:latin typeface="+mj-lt"/>
                <a:cs typeface="Calibri" panose="020F0502020204030204" pitchFamily="34" charset="0"/>
              </a:rPr>
              <a:t>bjectives</a:t>
            </a:r>
          </a:p>
        </p:txBody>
      </p:sp>
      <p:cxnSp>
        <p:nvCxnSpPr>
          <p:cNvPr id="20" name="Straight Arrow Connector 19">
            <a:extLst>
              <a:ext uri="{FF2B5EF4-FFF2-40B4-BE49-F238E27FC236}">
                <a16:creationId xmlns:a16="http://schemas.microsoft.com/office/drawing/2014/main" id="{382E033E-83C4-8C89-55EA-251168826F4B}"/>
              </a:ext>
            </a:extLst>
          </p:cNvPr>
          <p:cNvCxnSpPr>
            <a:cxnSpLocks/>
            <a:stCxn id="15" idx="6"/>
            <a:endCxn id="19" idx="0"/>
          </p:cNvCxnSpPr>
          <p:nvPr/>
        </p:nvCxnSpPr>
        <p:spPr>
          <a:xfrm>
            <a:off x="9784007" y="932870"/>
            <a:ext cx="1127303" cy="64211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3F83C5E-06DB-AF9C-8D31-EC37C3095B1A}"/>
              </a:ext>
            </a:extLst>
          </p:cNvPr>
          <p:cNvCxnSpPr>
            <a:cxnSpLocks/>
            <a:stCxn id="19" idx="4"/>
            <a:endCxn id="16" idx="0"/>
          </p:cNvCxnSpPr>
          <p:nvPr/>
        </p:nvCxnSpPr>
        <p:spPr>
          <a:xfrm>
            <a:off x="10911310" y="2859228"/>
            <a:ext cx="0" cy="44209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04F03B-4361-A228-F7B8-3C72A06D6F91}"/>
              </a:ext>
            </a:extLst>
          </p:cNvPr>
          <p:cNvCxnSpPr>
            <a:cxnSpLocks/>
            <a:stCxn id="2" idx="2"/>
            <a:endCxn id="3" idx="4"/>
          </p:cNvCxnSpPr>
          <p:nvPr/>
        </p:nvCxnSpPr>
        <p:spPr>
          <a:xfrm flipH="1" flipV="1">
            <a:off x="6750073" y="4585563"/>
            <a:ext cx="889909" cy="64212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15E7E6F-C16F-D962-58D2-3628B6A99F61}"/>
              </a:ext>
            </a:extLst>
          </p:cNvPr>
          <p:cNvCxnSpPr>
            <a:cxnSpLocks/>
            <a:stCxn id="3" idx="0"/>
            <a:endCxn id="17" idx="4"/>
          </p:cNvCxnSpPr>
          <p:nvPr/>
        </p:nvCxnSpPr>
        <p:spPr>
          <a:xfrm flipH="1" flipV="1">
            <a:off x="6743638" y="2859227"/>
            <a:ext cx="6435" cy="44209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9736AF1-408A-7CB8-758D-C267450249C4}"/>
              </a:ext>
            </a:extLst>
          </p:cNvPr>
          <p:cNvCxnSpPr>
            <a:cxnSpLocks/>
            <a:stCxn id="16" idx="4"/>
            <a:endCxn id="2" idx="6"/>
          </p:cNvCxnSpPr>
          <p:nvPr/>
        </p:nvCxnSpPr>
        <p:spPr>
          <a:xfrm flipH="1">
            <a:off x="10016325" y="4585564"/>
            <a:ext cx="894985" cy="6421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7F688B3B-1C98-C477-2BDF-85E03E6EAF72}"/>
              </a:ext>
            </a:extLst>
          </p:cNvPr>
          <p:cNvSpPr/>
          <p:nvPr/>
        </p:nvSpPr>
        <p:spPr>
          <a:xfrm>
            <a:off x="7637445" y="2604000"/>
            <a:ext cx="2376343" cy="128423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bg1"/>
                </a:solidFill>
                <a:latin typeface="+mj-lt"/>
                <a:cs typeface="Calibri" panose="020F0502020204030204" pitchFamily="34" charset="0"/>
              </a:rPr>
              <a:t>Monitor, learn, &amp; update models</a:t>
            </a:r>
          </a:p>
        </p:txBody>
      </p:sp>
      <p:cxnSp>
        <p:nvCxnSpPr>
          <p:cNvPr id="26" name="Straight Arrow Connector 25">
            <a:extLst>
              <a:ext uri="{FF2B5EF4-FFF2-40B4-BE49-F238E27FC236}">
                <a16:creationId xmlns:a16="http://schemas.microsoft.com/office/drawing/2014/main" id="{804897A4-5D42-A1D1-1F82-BFDBD81C7D61}"/>
              </a:ext>
            </a:extLst>
          </p:cNvPr>
          <p:cNvCxnSpPr>
            <a:cxnSpLocks/>
            <a:stCxn id="25" idx="4"/>
            <a:endCxn id="2" idx="0"/>
          </p:cNvCxnSpPr>
          <p:nvPr/>
        </p:nvCxnSpPr>
        <p:spPr>
          <a:xfrm>
            <a:off x="8825617" y="3888239"/>
            <a:ext cx="2537" cy="69732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A277409-5962-ED75-E11D-CA48897849CA}"/>
              </a:ext>
            </a:extLst>
          </p:cNvPr>
          <p:cNvCxnSpPr>
            <a:cxnSpLocks/>
            <a:stCxn id="17" idx="0"/>
            <a:endCxn id="15" idx="2"/>
          </p:cNvCxnSpPr>
          <p:nvPr/>
        </p:nvCxnSpPr>
        <p:spPr>
          <a:xfrm flipV="1">
            <a:off x="6743638" y="932870"/>
            <a:ext cx="1060083" cy="64211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3729320-271F-B53E-D251-2A0CEEF537AC}"/>
              </a:ext>
            </a:extLst>
          </p:cNvPr>
          <p:cNvCxnSpPr>
            <a:stCxn id="17" idx="6"/>
            <a:endCxn id="25" idx="0"/>
          </p:cNvCxnSpPr>
          <p:nvPr/>
        </p:nvCxnSpPr>
        <p:spPr>
          <a:xfrm>
            <a:off x="7735141" y="2217108"/>
            <a:ext cx="1090476" cy="386892"/>
          </a:xfrm>
          <a:prstGeom prst="bentConnector2">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0EDF6AD-509B-D061-A115-519A40A4496A}"/>
              </a:ext>
            </a:extLst>
          </p:cNvPr>
          <p:cNvSpPr txBox="1"/>
          <p:nvPr/>
        </p:nvSpPr>
        <p:spPr>
          <a:xfrm>
            <a:off x="651170" y="2434656"/>
            <a:ext cx="5201381" cy="3108543"/>
          </a:xfrm>
          <a:prstGeom prst="rect">
            <a:avLst/>
          </a:prstGeom>
          <a:noFill/>
        </p:spPr>
        <p:txBody>
          <a:bodyPr wrap="square">
            <a:spAutoFit/>
          </a:bodyPr>
          <a:lstStyle/>
          <a:p>
            <a:r>
              <a:rPr lang="en-US" sz="2800" i="1" dirty="0"/>
              <a:t>“A value of information analysis pointed to an adaptive strategy that contemplates three possible long-term management actions”</a:t>
            </a:r>
          </a:p>
          <a:p>
            <a:pPr marL="285750" indent="-285750">
              <a:buFont typeface="Arial" panose="020B0604020202020204" pitchFamily="34" charset="0"/>
              <a:buChar char="•"/>
            </a:pPr>
            <a:r>
              <a:rPr lang="en-US" sz="2800" dirty="0"/>
              <a:t>No action</a:t>
            </a:r>
          </a:p>
          <a:p>
            <a:pPr marL="285750" indent="-285750">
              <a:buFont typeface="Arial" panose="020B0604020202020204" pitchFamily="34" charset="0"/>
              <a:buChar char="•"/>
            </a:pPr>
            <a:r>
              <a:rPr lang="en-US" sz="2800" dirty="0"/>
              <a:t>Lower Colorado River Removal</a:t>
            </a:r>
          </a:p>
          <a:p>
            <a:pPr marL="285750" indent="-285750">
              <a:buFont typeface="Arial" panose="020B0604020202020204" pitchFamily="34" charset="0"/>
              <a:buChar char="•"/>
            </a:pPr>
            <a:r>
              <a:rPr lang="en-US" sz="2800" dirty="0"/>
              <a:t>Paria to Badger Reach Removal </a:t>
            </a:r>
          </a:p>
        </p:txBody>
      </p:sp>
    </p:spTree>
    <p:extLst>
      <p:ext uri="{BB962C8B-B14F-4D97-AF65-F5344CB8AC3E}">
        <p14:creationId xmlns:p14="http://schemas.microsoft.com/office/powerpoint/2010/main" val="40251019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0F8AE-4C96-0486-DD1A-259B2D383B3C}"/>
              </a:ext>
            </a:extLst>
          </p:cNvPr>
          <p:cNvSpPr>
            <a:spLocks noGrp="1"/>
          </p:cNvSpPr>
          <p:nvPr>
            <p:ph type="title"/>
          </p:nvPr>
        </p:nvSpPr>
        <p:spPr>
          <a:xfrm>
            <a:off x="0" y="224415"/>
            <a:ext cx="12192000" cy="862784"/>
          </a:xfrm>
          <a:solidFill>
            <a:schemeClr val="accent5">
              <a:lumMod val="20000"/>
              <a:lumOff val="80000"/>
            </a:schemeClr>
          </a:solidFill>
        </p:spPr>
        <p:txBody>
          <a:bodyPr/>
          <a:lstStyle/>
          <a:p>
            <a:pPr algn="ctr"/>
            <a:r>
              <a:rPr lang="en-US" dirty="0"/>
              <a:t>Skills check (15 minutes) </a:t>
            </a:r>
          </a:p>
        </p:txBody>
      </p:sp>
      <p:sp>
        <p:nvSpPr>
          <p:cNvPr id="6" name="TextBox 5">
            <a:extLst>
              <a:ext uri="{FF2B5EF4-FFF2-40B4-BE49-F238E27FC236}">
                <a16:creationId xmlns:a16="http://schemas.microsoft.com/office/drawing/2014/main" id="{9070101B-0D85-8853-E5D9-04B17B894099}"/>
              </a:ext>
            </a:extLst>
          </p:cNvPr>
          <p:cNvSpPr txBox="1"/>
          <p:nvPr/>
        </p:nvSpPr>
        <p:spPr>
          <a:xfrm>
            <a:off x="625929" y="1279547"/>
            <a:ext cx="10113917" cy="5016758"/>
          </a:xfrm>
          <a:prstGeom prst="rect">
            <a:avLst/>
          </a:prstGeom>
          <a:noFill/>
        </p:spPr>
        <p:txBody>
          <a:bodyPr wrap="square">
            <a:spAutoFit/>
          </a:bodyPr>
          <a:lstStyle/>
          <a:p>
            <a:pPr marL="285750" indent="-285750">
              <a:buFont typeface="Arial" panose="020B0604020202020204" pitchFamily="34" charset="0"/>
              <a:buChar char="•"/>
            </a:pPr>
            <a:r>
              <a:rPr lang="en-US" sz="3200" dirty="0"/>
              <a:t>Divide into 4-5 groups</a:t>
            </a:r>
          </a:p>
          <a:p>
            <a:pPr marL="285750" indent="-285750">
              <a:buFont typeface="Arial" panose="020B0604020202020204" pitchFamily="34" charset="0"/>
              <a:buChar char="•"/>
            </a:pPr>
            <a:r>
              <a:rPr lang="en-US" sz="3200" dirty="0"/>
              <a:t>I will hand out a scenario examples to each group</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a:t>Each group will identify:</a:t>
            </a:r>
          </a:p>
          <a:p>
            <a:pPr marL="742950" lvl="1" indent="-285750">
              <a:buFont typeface="Arial" panose="020B0604020202020204" pitchFamily="34" charset="0"/>
              <a:buChar char="•"/>
            </a:pPr>
            <a:r>
              <a:rPr lang="en-US" sz="3200" dirty="0"/>
              <a:t>The bias(es) present</a:t>
            </a:r>
          </a:p>
          <a:p>
            <a:pPr marL="742950" lvl="1" indent="-285750">
              <a:buFont typeface="Arial" panose="020B0604020202020204" pitchFamily="34" charset="0"/>
              <a:buChar char="•"/>
            </a:pPr>
            <a:r>
              <a:rPr lang="en-US" sz="3200" dirty="0"/>
              <a:t>How the bias could affect decision outcomes</a:t>
            </a:r>
          </a:p>
          <a:p>
            <a:pPr marL="742950" lvl="1" indent="-285750">
              <a:buFont typeface="Arial" panose="020B0604020202020204" pitchFamily="34" charset="0"/>
              <a:buChar char="•"/>
            </a:pPr>
            <a:r>
              <a:rPr lang="en-US" sz="3200" dirty="0"/>
              <a:t>How SDM principles (e.g., </a:t>
            </a:r>
            <a:r>
              <a:rPr lang="en-US" sz="3200" dirty="0" err="1"/>
              <a:t>PrOACT</a:t>
            </a:r>
            <a:r>
              <a:rPr lang="en-US" sz="3200" dirty="0"/>
              <a:t>, problem decomposition) could improve the decision</a:t>
            </a:r>
          </a:p>
          <a:p>
            <a:pPr lvl="1"/>
            <a:endParaRPr lang="en-US" sz="3200" dirty="0"/>
          </a:p>
          <a:p>
            <a:pPr marL="285750" indent="-285750">
              <a:buFont typeface="Arial" panose="020B0604020202020204" pitchFamily="34" charset="0"/>
              <a:buChar char="•"/>
            </a:pPr>
            <a:r>
              <a:rPr lang="en-US" sz="3200" dirty="0"/>
              <a:t>1 minute presentation to the class</a:t>
            </a:r>
          </a:p>
        </p:txBody>
      </p:sp>
      <p:pic>
        <p:nvPicPr>
          <p:cNvPr id="10" name="Graphic 9" descr="Idea outline">
            <a:extLst>
              <a:ext uri="{FF2B5EF4-FFF2-40B4-BE49-F238E27FC236}">
                <a16:creationId xmlns:a16="http://schemas.microsoft.com/office/drawing/2014/main" id="{93BE384B-60BE-DD2E-E77A-289C8535A0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97141" y="1279547"/>
            <a:ext cx="2685409" cy="2685409"/>
          </a:xfrm>
          <a:prstGeom prst="rect">
            <a:avLst/>
          </a:prstGeom>
        </p:spPr>
      </p:pic>
      <p:sp>
        <p:nvSpPr>
          <p:cNvPr id="11" name="TextBox 10">
            <a:extLst>
              <a:ext uri="{FF2B5EF4-FFF2-40B4-BE49-F238E27FC236}">
                <a16:creationId xmlns:a16="http://schemas.microsoft.com/office/drawing/2014/main" id="{069D945E-E0D7-9653-478D-25313C0C549B}"/>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Tree>
    <p:extLst>
      <p:ext uri="{BB962C8B-B14F-4D97-AF65-F5344CB8AC3E}">
        <p14:creationId xmlns:p14="http://schemas.microsoft.com/office/powerpoint/2010/main" val="10776565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EDA95-731B-BDAD-1F70-6170A1E6B6FE}"/>
              </a:ext>
            </a:extLst>
          </p:cNvPr>
          <p:cNvSpPr>
            <a:spLocks noGrp="1"/>
          </p:cNvSpPr>
          <p:nvPr>
            <p:ph type="title"/>
          </p:nvPr>
        </p:nvSpPr>
        <p:spPr>
          <a:xfrm>
            <a:off x="838200" y="365125"/>
            <a:ext cx="10515600" cy="1325563"/>
          </a:xfrm>
        </p:spPr>
        <p:txBody>
          <a:bodyPr anchor="ctr">
            <a:normAutofit/>
          </a:bodyPr>
          <a:lstStyle/>
          <a:p>
            <a:r>
              <a:rPr lang="en-US" dirty="0"/>
              <a:t>Group 1:</a:t>
            </a:r>
          </a:p>
        </p:txBody>
      </p:sp>
      <p:sp>
        <p:nvSpPr>
          <p:cNvPr id="4" name="Content Placeholder 3">
            <a:extLst>
              <a:ext uri="{FF2B5EF4-FFF2-40B4-BE49-F238E27FC236}">
                <a16:creationId xmlns:a16="http://schemas.microsoft.com/office/drawing/2014/main" id="{71A398E2-A8BE-54B3-0089-6B33F9D67F17}"/>
              </a:ext>
            </a:extLst>
          </p:cNvPr>
          <p:cNvSpPr txBox="1">
            <a:spLocks noGrp="1"/>
          </p:cNvSpPr>
          <p:nvPr>
            <p:ph sz="half" idx="1"/>
          </p:nvPr>
        </p:nvSpPr>
        <p:spPr>
          <a:xfrm>
            <a:off x="838200" y="1825625"/>
            <a:ext cx="5181600" cy="4351338"/>
          </a:xfrm>
        </p:spPr>
        <p:txBody>
          <a:bodyPr rtlCol="0">
            <a:normAutofit lnSpcReduction="10000"/>
          </a:bodyPr>
          <a:lstStyle/>
          <a:p>
            <a:pPr marL="0" indent="0">
              <a:buNone/>
            </a:pPr>
            <a:r>
              <a:rPr lang="en-US" sz="3200" dirty="0"/>
              <a:t>A wildlife agency has spent $2 million developing a corridor to connect fragmented habitats. Early monitoring shows minimal animal movement through the corridor. Despite this, the agency continues investing in signage, fencing, and outreach.</a:t>
            </a:r>
            <a:endParaRPr lang="en-US" sz="3200" b="1" u="sng" dirty="0"/>
          </a:p>
        </p:txBody>
      </p:sp>
      <p:pic>
        <p:nvPicPr>
          <p:cNvPr id="6" name="Graphic 5" descr="Deer with solid fill">
            <a:extLst>
              <a:ext uri="{FF2B5EF4-FFF2-40B4-BE49-F238E27FC236}">
                <a16:creationId xmlns:a16="http://schemas.microsoft.com/office/drawing/2014/main" id="{FC4181BA-AF35-580F-3129-0E7E5E4210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87331" y="1825625"/>
            <a:ext cx="4351338" cy="4351338"/>
          </a:xfrm>
          <a:prstGeom prst="rect">
            <a:avLst/>
          </a:prstGeom>
        </p:spPr>
      </p:pic>
      <p:sp>
        <p:nvSpPr>
          <p:cNvPr id="7" name="TextBox 6">
            <a:extLst>
              <a:ext uri="{FF2B5EF4-FFF2-40B4-BE49-F238E27FC236}">
                <a16:creationId xmlns:a16="http://schemas.microsoft.com/office/drawing/2014/main" id="{427099EB-EDA4-BA2E-996D-99352386D3B8}"/>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Tree>
    <p:extLst>
      <p:ext uri="{BB962C8B-B14F-4D97-AF65-F5344CB8AC3E}">
        <p14:creationId xmlns:p14="http://schemas.microsoft.com/office/powerpoint/2010/main" val="2111412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DF75641-C359-A3CD-16FD-77CBA2F69C1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kern="1200">
                <a:latin typeface="+mj-lt"/>
                <a:ea typeface="+mj-ea"/>
                <a:cs typeface="+mj-cs"/>
              </a:rPr>
              <a:t>Logistics – Week 7 conflict</a:t>
            </a:r>
          </a:p>
        </p:txBody>
      </p:sp>
      <p:sp>
        <p:nvSpPr>
          <p:cNvPr id="3" name="Content Placeholder 2">
            <a:extLst>
              <a:ext uri="{FF2B5EF4-FFF2-40B4-BE49-F238E27FC236}">
                <a16:creationId xmlns:a16="http://schemas.microsoft.com/office/drawing/2014/main" id="{6245BD0D-6509-D781-DCD3-7FC8EDB6770A}"/>
              </a:ext>
            </a:extLst>
          </p:cNvPr>
          <p:cNvSpPr>
            <a:spLocks noGrp="1"/>
          </p:cNvSpPr>
          <p:nvPr>
            <p:ph sz="half" idx="1"/>
          </p:nvPr>
        </p:nvSpPr>
        <p:spPr>
          <a:xfrm>
            <a:off x="838200" y="1825625"/>
            <a:ext cx="5928910" cy="4351338"/>
          </a:xfrm>
        </p:spPr>
        <p:txBody>
          <a:bodyPr vert="horz" lIns="91440" tIns="45720" rIns="91440" bIns="45720" rtlCol="0">
            <a:normAutofit lnSpcReduction="10000"/>
          </a:bodyPr>
          <a:lstStyle/>
          <a:p>
            <a:r>
              <a:rPr lang="en-US" dirty="0"/>
              <a:t>Week 7 is currently October 7</a:t>
            </a:r>
            <a:r>
              <a:rPr lang="en-US" baseline="30000" dirty="0"/>
              <a:t>th</a:t>
            </a:r>
            <a:r>
              <a:rPr lang="en-US" dirty="0"/>
              <a:t> </a:t>
            </a:r>
          </a:p>
          <a:p>
            <a:pPr lvl="1"/>
            <a:r>
              <a:rPr lang="en-US" sz="2800" dirty="0"/>
              <a:t>I will be attending TWS Annual Conference</a:t>
            </a:r>
          </a:p>
          <a:p>
            <a:pPr lvl="1"/>
            <a:endParaRPr lang="en-US" sz="2800" dirty="0"/>
          </a:p>
          <a:p>
            <a:pPr lvl="1"/>
            <a:r>
              <a:rPr lang="en-US" sz="2800" dirty="0"/>
              <a:t>Two options:</a:t>
            </a:r>
          </a:p>
          <a:p>
            <a:pPr marL="1371600" lvl="2"/>
            <a:r>
              <a:rPr lang="en-US" sz="2800" dirty="0"/>
              <a:t>Extend class a week so the last week of class is October 21</a:t>
            </a:r>
            <a:r>
              <a:rPr lang="en-US" sz="2800" baseline="30000" dirty="0"/>
              <a:t>st</a:t>
            </a:r>
            <a:r>
              <a:rPr lang="en-US" sz="2800" dirty="0"/>
              <a:t> </a:t>
            </a:r>
          </a:p>
          <a:p>
            <a:pPr marL="1371600" lvl="2"/>
            <a:r>
              <a:rPr lang="en-US" sz="2800" dirty="0"/>
              <a:t>Have a guest lecturer for week 7 and keep final week of class as October 14</a:t>
            </a:r>
            <a:r>
              <a:rPr lang="en-US" sz="2800" baseline="30000" dirty="0"/>
              <a:t>th</a:t>
            </a:r>
            <a:r>
              <a:rPr lang="en-US" sz="2800" dirty="0"/>
              <a:t> </a:t>
            </a:r>
          </a:p>
        </p:txBody>
      </p:sp>
      <p:pic>
        <p:nvPicPr>
          <p:cNvPr id="8" name="Graphic 7" descr="Warning with solid fill">
            <a:extLst>
              <a:ext uri="{FF2B5EF4-FFF2-40B4-BE49-F238E27FC236}">
                <a16:creationId xmlns:a16="http://schemas.microsoft.com/office/drawing/2014/main" id="{E71BCE3D-51BF-9D42-5074-14C025FFDA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85232" y="828539"/>
            <a:ext cx="4351338" cy="4351338"/>
          </a:xfrm>
          <a:prstGeom prst="rect">
            <a:avLst/>
          </a:prstGeom>
        </p:spPr>
      </p:pic>
    </p:spTree>
    <p:extLst>
      <p:ext uri="{BB962C8B-B14F-4D97-AF65-F5344CB8AC3E}">
        <p14:creationId xmlns:p14="http://schemas.microsoft.com/office/powerpoint/2010/main" val="19132433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C9271-43EB-9EAD-2C77-F8D94BFEB2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EA8B00-AA57-000F-DD7C-3AA150CAB914}"/>
              </a:ext>
            </a:extLst>
          </p:cNvPr>
          <p:cNvSpPr>
            <a:spLocks noGrp="1"/>
          </p:cNvSpPr>
          <p:nvPr>
            <p:ph type="title"/>
          </p:nvPr>
        </p:nvSpPr>
        <p:spPr>
          <a:xfrm>
            <a:off x="838200" y="365125"/>
            <a:ext cx="10515600" cy="1325563"/>
          </a:xfrm>
        </p:spPr>
        <p:txBody>
          <a:bodyPr anchor="ctr">
            <a:normAutofit/>
          </a:bodyPr>
          <a:lstStyle/>
          <a:p>
            <a:r>
              <a:rPr lang="en-US" dirty="0"/>
              <a:t>Group 2:</a:t>
            </a:r>
          </a:p>
        </p:txBody>
      </p:sp>
      <p:sp>
        <p:nvSpPr>
          <p:cNvPr id="4" name="Content Placeholder 3">
            <a:extLst>
              <a:ext uri="{FF2B5EF4-FFF2-40B4-BE49-F238E27FC236}">
                <a16:creationId xmlns:a16="http://schemas.microsoft.com/office/drawing/2014/main" id="{F7261384-30D1-B485-B79D-9FC1844B8364}"/>
              </a:ext>
            </a:extLst>
          </p:cNvPr>
          <p:cNvSpPr txBox="1">
            <a:spLocks noGrp="1"/>
          </p:cNvSpPr>
          <p:nvPr>
            <p:ph sz="half" idx="1"/>
          </p:nvPr>
        </p:nvSpPr>
        <p:spPr>
          <a:xfrm>
            <a:off x="838200" y="1825625"/>
            <a:ext cx="5181600" cy="4351338"/>
          </a:xfrm>
        </p:spPr>
        <p:txBody>
          <a:bodyPr rtlCol="0">
            <a:normAutofit/>
          </a:bodyPr>
          <a:lstStyle/>
          <a:p>
            <a:pPr marL="0" indent="0">
              <a:buNone/>
            </a:pPr>
            <a:r>
              <a:rPr lang="en-US" sz="3200" dirty="0"/>
              <a:t>After watching a documentary on coral bleaching, a coastal conservation group shifts all funding to reef restoration, even though local data shows mangrove degradation is a more pressing issue.</a:t>
            </a:r>
            <a:endParaRPr lang="en-US" sz="3200" b="1" u="sng" dirty="0"/>
          </a:p>
        </p:txBody>
      </p:sp>
      <p:pic>
        <p:nvPicPr>
          <p:cNvPr id="5" name="Graphic 4" descr="Coral with solid fill">
            <a:extLst>
              <a:ext uri="{FF2B5EF4-FFF2-40B4-BE49-F238E27FC236}">
                <a16:creationId xmlns:a16="http://schemas.microsoft.com/office/drawing/2014/main" id="{963D2506-80F1-99B4-4204-207B66FAAF1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87331" y="1825625"/>
            <a:ext cx="4351338" cy="4351338"/>
          </a:xfrm>
          <a:prstGeom prst="rect">
            <a:avLst/>
          </a:prstGeom>
        </p:spPr>
      </p:pic>
      <p:sp>
        <p:nvSpPr>
          <p:cNvPr id="7" name="TextBox 6">
            <a:extLst>
              <a:ext uri="{FF2B5EF4-FFF2-40B4-BE49-F238E27FC236}">
                <a16:creationId xmlns:a16="http://schemas.microsoft.com/office/drawing/2014/main" id="{19B6D191-1A84-9727-5C20-8B2C882C30B4}"/>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Tree>
    <p:extLst>
      <p:ext uri="{BB962C8B-B14F-4D97-AF65-F5344CB8AC3E}">
        <p14:creationId xmlns:p14="http://schemas.microsoft.com/office/powerpoint/2010/main" val="1983911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531900-EBFE-38AE-AA14-6B9AFAEF19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C99C63-2C24-9BA0-9EA0-B312F9FB287B}"/>
              </a:ext>
            </a:extLst>
          </p:cNvPr>
          <p:cNvSpPr>
            <a:spLocks noGrp="1"/>
          </p:cNvSpPr>
          <p:nvPr>
            <p:ph type="title"/>
          </p:nvPr>
        </p:nvSpPr>
        <p:spPr>
          <a:xfrm>
            <a:off x="838200" y="365125"/>
            <a:ext cx="10515600" cy="1325563"/>
          </a:xfrm>
        </p:spPr>
        <p:txBody>
          <a:bodyPr anchor="ctr">
            <a:normAutofit/>
          </a:bodyPr>
          <a:lstStyle/>
          <a:p>
            <a:r>
              <a:rPr lang="en-US" dirty="0"/>
              <a:t>Group 3:</a:t>
            </a:r>
          </a:p>
        </p:txBody>
      </p:sp>
      <p:sp>
        <p:nvSpPr>
          <p:cNvPr id="4" name="Content Placeholder 3">
            <a:extLst>
              <a:ext uri="{FF2B5EF4-FFF2-40B4-BE49-F238E27FC236}">
                <a16:creationId xmlns:a16="http://schemas.microsoft.com/office/drawing/2014/main" id="{9B4A94A5-6442-C3A8-AFF1-5F0C6DB3C792}"/>
              </a:ext>
            </a:extLst>
          </p:cNvPr>
          <p:cNvSpPr txBox="1">
            <a:spLocks noGrp="1"/>
          </p:cNvSpPr>
          <p:nvPr>
            <p:ph sz="half" idx="1"/>
          </p:nvPr>
        </p:nvSpPr>
        <p:spPr>
          <a:xfrm>
            <a:off x="838200" y="1401786"/>
            <a:ext cx="6045927" cy="5199016"/>
          </a:xfrm>
        </p:spPr>
        <p:txBody>
          <a:bodyPr rtlCol="0">
            <a:normAutofit lnSpcReduction="10000"/>
          </a:bodyPr>
          <a:lstStyle/>
          <a:p>
            <a:pPr marL="0" indent="0">
              <a:buNone/>
            </a:pPr>
            <a:r>
              <a:rPr lang="en-US" sz="3200" dirty="0"/>
              <a:t>A regional water authority is considering expanding a reservoir to increase water storage capacity. The expansion was proposed 10 years ago, and millions have already been spent on feasibility studies and land acquisition. However, recent climate models suggest that rainfall patterns are shifting, and the reservoir may not fill as expected. Despite this, the authority continues to push forward with the expansion.</a:t>
            </a:r>
            <a:endParaRPr lang="en-US" sz="3200" b="1" u="sng" dirty="0"/>
          </a:p>
        </p:txBody>
      </p:sp>
      <p:pic>
        <p:nvPicPr>
          <p:cNvPr id="8" name="Graphic 7" descr="Leaky Tap outline">
            <a:extLst>
              <a:ext uri="{FF2B5EF4-FFF2-40B4-BE49-F238E27FC236}">
                <a16:creationId xmlns:a16="http://schemas.microsoft.com/office/drawing/2014/main" id="{5BEFF8C5-54CC-E808-4770-82BE3CB697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87331" y="1825625"/>
            <a:ext cx="4351338" cy="4351338"/>
          </a:xfrm>
          <a:prstGeom prst="rect">
            <a:avLst/>
          </a:prstGeom>
        </p:spPr>
      </p:pic>
      <p:sp>
        <p:nvSpPr>
          <p:cNvPr id="9" name="TextBox 8">
            <a:extLst>
              <a:ext uri="{FF2B5EF4-FFF2-40B4-BE49-F238E27FC236}">
                <a16:creationId xmlns:a16="http://schemas.microsoft.com/office/drawing/2014/main" id="{BCF1EF4A-BFD7-20C6-47D9-12FE36E8765D}"/>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Tree>
    <p:extLst>
      <p:ext uri="{BB962C8B-B14F-4D97-AF65-F5344CB8AC3E}">
        <p14:creationId xmlns:p14="http://schemas.microsoft.com/office/powerpoint/2010/main" val="9185875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17A32-5C9C-FB95-FF6D-C991843BC8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C913E1-9476-6AE2-6387-CC5999F79C67}"/>
              </a:ext>
            </a:extLst>
          </p:cNvPr>
          <p:cNvSpPr>
            <a:spLocks noGrp="1"/>
          </p:cNvSpPr>
          <p:nvPr>
            <p:ph type="title"/>
          </p:nvPr>
        </p:nvSpPr>
        <p:spPr>
          <a:xfrm>
            <a:off x="838200" y="365125"/>
            <a:ext cx="10515600" cy="1325563"/>
          </a:xfrm>
        </p:spPr>
        <p:txBody>
          <a:bodyPr anchor="ctr">
            <a:normAutofit/>
          </a:bodyPr>
          <a:lstStyle/>
          <a:p>
            <a:r>
              <a:rPr lang="en-US" dirty="0"/>
              <a:t>Group 4:</a:t>
            </a:r>
          </a:p>
        </p:txBody>
      </p:sp>
      <p:sp>
        <p:nvSpPr>
          <p:cNvPr id="4" name="Content Placeholder 3">
            <a:extLst>
              <a:ext uri="{FF2B5EF4-FFF2-40B4-BE49-F238E27FC236}">
                <a16:creationId xmlns:a16="http://schemas.microsoft.com/office/drawing/2014/main" id="{712A4012-F978-0A7B-FFE2-69C5B86530BA}"/>
              </a:ext>
            </a:extLst>
          </p:cNvPr>
          <p:cNvSpPr txBox="1">
            <a:spLocks noGrp="1"/>
          </p:cNvSpPr>
          <p:nvPr>
            <p:ph sz="half" idx="1"/>
          </p:nvPr>
        </p:nvSpPr>
        <p:spPr>
          <a:xfrm>
            <a:off x="838200" y="1410314"/>
            <a:ext cx="5941424" cy="5199016"/>
          </a:xfrm>
        </p:spPr>
        <p:txBody>
          <a:bodyPr rtlCol="0">
            <a:normAutofit lnSpcReduction="10000"/>
          </a:bodyPr>
          <a:lstStyle/>
          <a:p>
            <a:pPr marL="0" indent="0">
              <a:buNone/>
            </a:pPr>
            <a:r>
              <a:rPr lang="en-US" sz="3200" dirty="0"/>
              <a:t>A state agency has been monitoring a native minnow species for over a decade using a fixed set of sampling sites and methods. Recent studies suggest that the species has shifted its range due to changing stream temperatures and flow patterns. However, the agency continues using the same monitoring protocol, arguing that consistency is key for long-term data.</a:t>
            </a:r>
            <a:endParaRPr lang="en-US" sz="3200" b="1" dirty="0"/>
          </a:p>
        </p:txBody>
      </p:sp>
      <p:pic>
        <p:nvPicPr>
          <p:cNvPr id="5" name="Graphic 4" descr="Fish with solid fill">
            <a:extLst>
              <a:ext uri="{FF2B5EF4-FFF2-40B4-BE49-F238E27FC236}">
                <a16:creationId xmlns:a16="http://schemas.microsoft.com/office/drawing/2014/main" id="{FE28C5D8-C804-DCA2-4EC7-0110B93972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96742" y="685800"/>
            <a:ext cx="5486400" cy="5486400"/>
          </a:xfrm>
          <a:prstGeom prst="rect">
            <a:avLst/>
          </a:prstGeom>
        </p:spPr>
      </p:pic>
      <p:sp>
        <p:nvSpPr>
          <p:cNvPr id="6" name="TextBox 5">
            <a:extLst>
              <a:ext uri="{FF2B5EF4-FFF2-40B4-BE49-F238E27FC236}">
                <a16:creationId xmlns:a16="http://schemas.microsoft.com/office/drawing/2014/main" id="{05E41A9D-306D-F345-0525-651A5B2EA830}"/>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Tree>
    <p:extLst>
      <p:ext uri="{BB962C8B-B14F-4D97-AF65-F5344CB8AC3E}">
        <p14:creationId xmlns:p14="http://schemas.microsoft.com/office/powerpoint/2010/main" val="8308109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85456-B7CF-1864-30B0-76D053074D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B40FC9-9F47-ED0E-3CB9-EF415B6451A1}"/>
              </a:ext>
            </a:extLst>
          </p:cNvPr>
          <p:cNvSpPr>
            <a:spLocks noGrp="1"/>
          </p:cNvSpPr>
          <p:nvPr>
            <p:ph type="title"/>
          </p:nvPr>
        </p:nvSpPr>
        <p:spPr>
          <a:xfrm>
            <a:off x="838200" y="365125"/>
            <a:ext cx="10515600" cy="1325563"/>
          </a:xfrm>
        </p:spPr>
        <p:txBody>
          <a:bodyPr anchor="ctr">
            <a:normAutofit/>
          </a:bodyPr>
          <a:lstStyle/>
          <a:p>
            <a:r>
              <a:rPr lang="en-US" dirty="0"/>
              <a:t>Group 5:</a:t>
            </a:r>
          </a:p>
        </p:txBody>
      </p:sp>
      <p:sp>
        <p:nvSpPr>
          <p:cNvPr id="4" name="Content Placeholder 3">
            <a:extLst>
              <a:ext uri="{FF2B5EF4-FFF2-40B4-BE49-F238E27FC236}">
                <a16:creationId xmlns:a16="http://schemas.microsoft.com/office/drawing/2014/main" id="{7333E45A-8646-289E-5B01-28F9C1D8DD2A}"/>
              </a:ext>
            </a:extLst>
          </p:cNvPr>
          <p:cNvSpPr txBox="1">
            <a:spLocks noGrp="1"/>
          </p:cNvSpPr>
          <p:nvPr>
            <p:ph sz="half" idx="1"/>
          </p:nvPr>
        </p:nvSpPr>
        <p:spPr>
          <a:xfrm>
            <a:off x="838200" y="1377656"/>
            <a:ext cx="5486400" cy="5199016"/>
          </a:xfrm>
        </p:spPr>
        <p:txBody>
          <a:bodyPr rtlCol="0">
            <a:normAutofit lnSpcReduction="10000"/>
          </a:bodyPr>
          <a:lstStyle/>
          <a:p>
            <a:pPr marL="0" indent="0">
              <a:buNone/>
            </a:pPr>
            <a:r>
              <a:rPr lang="en-US" sz="3200" dirty="0"/>
              <a:t>A conservation district has used the same fertilizer blend for over 15 years to support native grass restoration on degraded soils. Recent soil tests show increased salinity and reduced microbial activity, suggesting the blend may be contributing to long-term soil degradation. Despite this, the district continues using the same formula, citing past success and ease of procurement.</a:t>
            </a:r>
            <a:endParaRPr lang="en-US" sz="3200" b="1" dirty="0"/>
          </a:p>
        </p:txBody>
      </p:sp>
      <p:pic>
        <p:nvPicPr>
          <p:cNvPr id="6" name="Graphic 5" descr="Seed Packet with solid fill">
            <a:extLst>
              <a:ext uri="{FF2B5EF4-FFF2-40B4-BE49-F238E27FC236}">
                <a16:creationId xmlns:a16="http://schemas.microsoft.com/office/drawing/2014/main" id="{183C6931-5393-ADB1-410F-0C1C230141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24600" y="1234440"/>
            <a:ext cx="5029200" cy="5029200"/>
          </a:xfrm>
          <a:prstGeom prst="rect">
            <a:avLst/>
          </a:prstGeom>
        </p:spPr>
      </p:pic>
      <p:sp>
        <p:nvSpPr>
          <p:cNvPr id="7" name="TextBox 6">
            <a:extLst>
              <a:ext uri="{FF2B5EF4-FFF2-40B4-BE49-F238E27FC236}">
                <a16:creationId xmlns:a16="http://schemas.microsoft.com/office/drawing/2014/main" id="{2CA798A2-44A4-2125-152D-B04DE27FE682}"/>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Tree>
    <p:extLst>
      <p:ext uri="{BB962C8B-B14F-4D97-AF65-F5344CB8AC3E}">
        <p14:creationId xmlns:p14="http://schemas.microsoft.com/office/powerpoint/2010/main" val="34868534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3032C-698A-B044-EFB7-A6C004693C1D}"/>
              </a:ext>
            </a:extLst>
          </p:cNvPr>
          <p:cNvSpPr>
            <a:spLocks noGrp="1"/>
          </p:cNvSpPr>
          <p:nvPr>
            <p:ph type="title"/>
          </p:nvPr>
        </p:nvSpPr>
        <p:spPr/>
        <p:txBody>
          <a:bodyPr/>
          <a:lstStyle/>
          <a:p>
            <a:r>
              <a:rPr lang="en-US"/>
              <a:t>Discussion:</a:t>
            </a:r>
          </a:p>
        </p:txBody>
      </p:sp>
      <p:pic>
        <p:nvPicPr>
          <p:cNvPr id="7" name="Graphic 6" descr="Thought with solid fill">
            <a:extLst>
              <a:ext uri="{FF2B5EF4-FFF2-40B4-BE49-F238E27FC236}">
                <a16:creationId xmlns:a16="http://schemas.microsoft.com/office/drawing/2014/main" id="{0FC69358-E121-3CCC-F85D-D78396ECB4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50592" y="163632"/>
            <a:ext cx="6937248" cy="6937248"/>
          </a:xfrm>
          <a:prstGeom prst="rect">
            <a:avLst/>
          </a:prstGeom>
        </p:spPr>
      </p:pic>
      <p:sp>
        <p:nvSpPr>
          <p:cNvPr id="3" name="Content Placeholder 2">
            <a:extLst>
              <a:ext uri="{FF2B5EF4-FFF2-40B4-BE49-F238E27FC236}">
                <a16:creationId xmlns:a16="http://schemas.microsoft.com/office/drawing/2014/main" id="{D07804FB-F97D-2BFB-895B-4EFBDC7263F6}"/>
              </a:ext>
            </a:extLst>
          </p:cNvPr>
          <p:cNvSpPr>
            <a:spLocks noGrp="1"/>
          </p:cNvSpPr>
          <p:nvPr>
            <p:ph idx="1"/>
          </p:nvPr>
        </p:nvSpPr>
        <p:spPr>
          <a:xfrm>
            <a:off x="3429000" y="1149664"/>
            <a:ext cx="3712464" cy="3008376"/>
          </a:xfrm>
        </p:spPr>
        <p:txBody>
          <a:bodyPr>
            <a:normAutofit/>
          </a:bodyPr>
          <a:lstStyle/>
          <a:p>
            <a:pPr marL="0" indent="0" algn="ctr">
              <a:buNone/>
            </a:pPr>
            <a:r>
              <a:rPr lang="en-US" sz="5000" dirty="0">
                <a:solidFill>
                  <a:schemeClr val="bg1"/>
                </a:solidFill>
              </a:rPr>
              <a:t>What makes a good decision? </a:t>
            </a:r>
          </a:p>
        </p:txBody>
      </p:sp>
    </p:spTree>
    <p:extLst>
      <p:ext uri="{BB962C8B-B14F-4D97-AF65-F5344CB8AC3E}">
        <p14:creationId xmlns:p14="http://schemas.microsoft.com/office/powerpoint/2010/main" val="36912244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A6F5A-257E-97E6-83AA-4696B79EF0C5}"/>
              </a:ext>
            </a:extLst>
          </p:cNvPr>
          <p:cNvSpPr>
            <a:spLocks noGrp="1"/>
          </p:cNvSpPr>
          <p:nvPr>
            <p:ph type="title"/>
          </p:nvPr>
        </p:nvSpPr>
        <p:spPr>
          <a:xfrm>
            <a:off x="838200" y="365125"/>
            <a:ext cx="10515600" cy="1325563"/>
          </a:xfrm>
        </p:spPr>
        <p:txBody>
          <a:bodyPr anchor="ctr">
            <a:normAutofit/>
          </a:bodyPr>
          <a:lstStyle/>
          <a:p>
            <a:r>
              <a:rPr lang="en-US" dirty="0"/>
              <a:t>Looking ahead:</a:t>
            </a:r>
          </a:p>
        </p:txBody>
      </p:sp>
      <p:graphicFrame>
        <p:nvGraphicFramePr>
          <p:cNvPr id="5" name="Content Placeholder 2">
            <a:extLst>
              <a:ext uri="{FF2B5EF4-FFF2-40B4-BE49-F238E27FC236}">
                <a16:creationId xmlns:a16="http://schemas.microsoft.com/office/drawing/2014/main" id="{F064ADAB-75C7-5015-D427-2B0C35D721B5}"/>
              </a:ext>
            </a:extLst>
          </p:cNvPr>
          <p:cNvGraphicFramePr>
            <a:graphicFrameLocks noGrp="1"/>
          </p:cNvGraphicFramePr>
          <p:nvPr>
            <p:ph idx="1"/>
            <p:extLst>
              <p:ext uri="{D42A27DB-BD31-4B8C-83A1-F6EECF244321}">
                <p14:modId xmlns:p14="http://schemas.microsoft.com/office/powerpoint/2010/main" val="50521476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720887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1DB82-1DE0-B78B-AB52-6E66ADCAD0EF}"/>
              </a:ext>
            </a:extLst>
          </p:cNvPr>
          <p:cNvSpPr>
            <a:spLocks noGrp="1"/>
          </p:cNvSpPr>
          <p:nvPr>
            <p:ph type="title"/>
          </p:nvPr>
        </p:nvSpPr>
        <p:spPr>
          <a:xfrm>
            <a:off x="838200" y="365125"/>
            <a:ext cx="10515600" cy="1325563"/>
          </a:xfrm>
        </p:spPr>
        <p:txBody>
          <a:bodyPr anchor="ctr">
            <a:normAutofit/>
          </a:bodyPr>
          <a:lstStyle/>
          <a:p>
            <a:r>
              <a:rPr lang="en-US" dirty="0"/>
              <a:t>Extra time activities:</a:t>
            </a:r>
            <a:endParaRPr lang="en-US"/>
          </a:p>
        </p:txBody>
      </p:sp>
      <p:pic>
        <p:nvPicPr>
          <p:cNvPr id="4" name="Picture 3" descr="Alarm clocks in a line">
            <a:extLst>
              <a:ext uri="{FF2B5EF4-FFF2-40B4-BE49-F238E27FC236}">
                <a16:creationId xmlns:a16="http://schemas.microsoft.com/office/drawing/2014/main" id="{893D1E89-BB04-80A9-9C6C-90FFCF680AC5}"/>
              </a:ext>
            </a:extLst>
          </p:cNvPr>
          <p:cNvPicPr>
            <a:picLocks noChangeAspect="1"/>
          </p:cNvPicPr>
          <p:nvPr/>
        </p:nvPicPr>
        <p:blipFill>
          <a:blip r:embed="rId2"/>
          <a:srcRect t="26436"/>
          <a:stretch>
            <a:fillRect/>
          </a:stretch>
        </p:blipFill>
        <p:spPr>
          <a:xfrm>
            <a:off x="838200" y="1825625"/>
            <a:ext cx="10515600" cy="4351338"/>
          </a:xfrm>
          <a:prstGeom prst="rect">
            <a:avLst/>
          </a:prstGeom>
          <a:noFill/>
        </p:spPr>
      </p:pic>
    </p:spTree>
    <p:extLst>
      <p:ext uri="{BB962C8B-B14F-4D97-AF65-F5344CB8AC3E}">
        <p14:creationId xmlns:p14="http://schemas.microsoft.com/office/powerpoint/2010/main" val="31854182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FE67D-42AA-3FC7-E9E5-E50B8E696186}"/>
              </a:ext>
            </a:extLst>
          </p:cNvPr>
          <p:cNvSpPr>
            <a:spLocks noGrp="1"/>
          </p:cNvSpPr>
          <p:nvPr>
            <p:ph type="title"/>
          </p:nvPr>
        </p:nvSpPr>
        <p:spPr/>
        <p:txBody>
          <a:bodyPr/>
          <a:lstStyle/>
          <a:p>
            <a:r>
              <a:rPr lang="en-US" b="1" dirty="0"/>
              <a:t>Good decision making </a:t>
            </a:r>
            <a:r>
              <a:rPr lang="en-US" dirty="0"/>
              <a:t>-Activity</a:t>
            </a:r>
          </a:p>
        </p:txBody>
      </p:sp>
      <p:sp>
        <p:nvSpPr>
          <p:cNvPr id="3" name="Content Placeholder 2">
            <a:extLst>
              <a:ext uri="{FF2B5EF4-FFF2-40B4-BE49-F238E27FC236}">
                <a16:creationId xmlns:a16="http://schemas.microsoft.com/office/drawing/2014/main" id="{D8EA7F28-B38F-8AA8-A250-05600DDD3985}"/>
              </a:ext>
            </a:extLst>
          </p:cNvPr>
          <p:cNvSpPr>
            <a:spLocks noGrp="1"/>
          </p:cNvSpPr>
          <p:nvPr>
            <p:ph idx="1"/>
          </p:nvPr>
        </p:nvSpPr>
        <p:spPr>
          <a:xfrm>
            <a:off x="838200" y="1690688"/>
            <a:ext cx="11075126" cy="4486275"/>
          </a:xfrm>
        </p:spPr>
        <p:txBody>
          <a:bodyPr>
            <a:normAutofit lnSpcReduction="10000"/>
          </a:bodyPr>
          <a:lstStyle/>
          <a:p>
            <a:r>
              <a:rPr lang="en-US" sz="3600" dirty="0"/>
              <a:t>Think about the last time you made a big decision, or a future decision you are worried about (personal or research)</a:t>
            </a:r>
          </a:p>
          <a:p>
            <a:pPr lvl="1"/>
            <a:r>
              <a:rPr lang="en-US" sz="3200" dirty="0"/>
              <a:t>What was the decision?</a:t>
            </a:r>
          </a:p>
          <a:p>
            <a:pPr lvl="1"/>
            <a:r>
              <a:rPr lang="en-US" sz="3200" dirty="0"/>
              <a:t>What were the desired outcomes of your decision? </a:t>
            </a:r>
          </a:p>
          <a:p>
            <a:pPr lvl="2"/>
            <a:r>
              <a:rPr lang="en-US" sz="2800" dirty="0"/>
              <a:t>What did you care about? What did you want out of the decision?</a:t>
            </a:r>
          </a:p>
          <a:p>
            <a:pPr lvl="1"/>
            <a:r>
              <a:rPr lang="en-US" sz="3200" dirty="0"/>
              <a:t>Did you have any alternatives you were considering?</a:t>
            </a:r>
          </a:p>
          <a:p>
            <a:pPr lvl="1"/>
            <a:r>
              <a:rPr lang="en-US" sz="3200" dirty="0"/>
              <a:t>How did you make your decision?</a:t>
            </a:r>
          </a:p>
          <a:p>
            <a:pPr lvl="1"/>
            <a:r>
              <a:rPr lang="en-US" sz="3200" dirty="0"/>
              <a:t>What made the decision challenging?</a:t>
            </a:r>
          </a:p>
          <a:p>
            <a:pPr lvl="1"/>
            <a:endParaRPr lang="en-US" dirty="0"/>
          </a:p>
          <a:p>
            <a:pPr lvl="1"/>
            <a:endParaRPr lang="en-US" dirty="0"/>
          </a:p>
        </p:txBody>
      </p:sp>
    </p:spTree>
    <p:extLst>
      <p:ext uri="{BB962C8B-B14F-4D97-AF65-F5344CB8AC3E}">
        <p14:creationId xmlns:p14="http://schemas.microsoft.com/office/powerpoint/2010/main" val="12066016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0FB241-8759-630F-1148-CD2301A14C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DE619C-3F9A-1C0F-DFDB-D816DAF96181}"/>
              </a:ext>
            </a:extLst>
          </p:cNvPr>
          <p:cNvSpPr>
            <a:spLocks noGrp="1"/>
          </p:cNvSpPr>
          <p:nvPr>
            <p:ph type="title"/>
          </p:nvPr>
        </p:nvSpPr>
        <p:spPr/>
        <p:txBody>
          <a:bodyPr/>
          <a:lstStyle/>
          <a:p>
            <a:r>
              <a:rPr lang="en-US" b="1" dirty="0"/>
              <a:t>Good decision making </a:t>
            </a:r>
            <a:r>
              <a:rPr lang="en-US" dirty="0"/>
              <a:t>–Activity 2</a:t>
            </a:r>
          </a:p>
        </p:txBody>
      </p:sp>
      <p:sp>
        <p:nvSpPr>
          <p:cNvPr id="3" name="Content Placeholder 2">
            <a:extLst>
              <a:ext uri="{FF2B5EF4-FFF2-40B4-BE49-F238E27FC236}">
                <a16:creationId xmlns:a16="http://schemas.microsoft.com/office/drawing/2014/main" id="{E9218373-3641-9230-295E-5DE165DECCE0}"/>
              </a:ext>
            </a:extLst>
          </p:cNvPr>
          <p:cNvSpPr>
            <a:spLocks noGrp="1"/>
          </p:cNvSpPr>
          <p:nvPr>
            <p:ph idx="1"/>
          </p:nvPr>
        </p:nvSpPr>
        <p:spPr>
          <a:xfrm>
            <a:off x="838200" y="1825625"/>
            <a:ext cx="10515600" cy="1714409"/>
          </a:xfrm>
        </p:spPr>
        <p:txBody>
          <a:bodyPr/>
          <a:lstStyle/>
          <a:p>
            <a:r>
              <a:rPr lang="en-US" dirty="0"/>
              <a:t>Individually write down qualities that you think make a good decision</a:t>
            </a:r>
          </a:p>
          <a:p>
            <a:r>
              <a:rPr lang="en-US" dirty="0"/>
              <a:t>Then, in groups compare your lists</a:t>
            </a:r>
          </a:p>
          <a:p>
            <a:r>
              <a:rPr lang="en-US" dirty="0"/>
              <a:t>Then, we will come together to discuss what makes a good decision</a:t>
            </a:r>
          </a:p>
        </p:txBody>
      </p:sp>
    </p:spTree>
    <p:extLst>
      <p:ext uri="{BB962C8B-B14F-4D97-AF65-F5344CB8AC3E}">
        <p14:creationId xmlns:p14="http://schemas.microsoft.com/office/powerpoint/2010/main" val="32296094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96E3F-4476-DAF3-5880-CA64EE926FB2}"/>
              </a:ext>
            </a:extLst>
          </p:cNvPr>
          <p:cNvSpPr>
            <a:spLocks noGrp="1"/>
          </p:cNvSpPr>
          <p:nvPr>
            <p:ph type="title"/>
          </p:nvPr>
        </p:nvSpPr>
        <p:spPr/>
        <p:txBody>
          <a:bodyPr/>
          <a:lstStyle/>
          <a:p>
            <a:r>
              <a:rPr lang="en-US" b="1" dirty="0"/>
              <a:t>System 1 vs System 2- </a:t>
            </a:r>
            <a:r>
              <a:rPr lang="en-US" dirty="0"/>
              <a:t>Activity</a:t>
            </a:r>
          </a:p>
        </p:txBody>
      </p:sp>
      <p:sp>
        <p:nvSpPr>
          <p:cNvPr id="3" name="Content Placeholder 2">
            <a:extLst>
              <a:ext uri="{FF2B5EF4-FFF2-40B4-BE49-F238E27FC236}">
                <a16:creationId xmlns:a16="http://schemas.microsoft.com/office/drawing/2014/main" id="{A4638624-EBBF-A185-DE90-C93E5529A947}"/>
              </a:ext>
            </a:extLst>
          </p:cNvPr>
          <p:cNvSpPr>
            <a:spLocks noGrp="1"/>
          </p:cNvSpPr>
          <p:nvPr>
            <p:ph idx="1"/>
          </p:nvPr>
        </p:nvSpPr>
        <p:spPr>
          <a:xfrm>
            <a:off x="838200" y="1690688"/>
            <a:ext cx="10515600" cy="4351338"/>
          </a:xfrm>
        </p:spPr>
        <p:txBody>
          <a:bodyPr>
            <a:normAutofit lnSpcReduction="10000"/>
          </a:bodyPr>
          <a:lstStyle/>
          <a:p>
            <a:r>
              <a:rPr lang="en-US" sz="3200" dirty="0"/>
              <a:t>Write your immediate reaction to the following scenarios:</a:t>
            </a:r>
          </a:p>
          <a:p>
            <a:pPr lvl="1"/>
            <a:r>
              <a:rPr lang="en-US" sz="2800" dirty="0"/>
              <a:t>A lake is suddenly overrun with invasive snails</a:t>
            </a:r>
          </a:p>
          <a:p>
            <a:pPr lvl="1"/>
            <a:r>
              <a:rPr lang="en-US" sz="2800" dirty="0"/>
              <a:t>A farming region experiences a severe drought</a:t>
            </a:r>
          </a:p>
          <a:p>
            <a:pPr lvl="1"/>
            <a:r>
              <a:rPr lang="en-US" sz="2800" dirty="0"/>
              <a:t>A wetland manager notices a sudden die-off of native frogs</a:t>
            </a:r>
          </a:p>
          <a:p>
            <a:pPr lvl="1"/>
            <a:r>
              <a:rPr lang="en-US" sz="2800" dirty="0"/>
              <a:t>After a nearby wildfire, a community demands immediate action</a:t>
            </a:r>
          </a:p>
          <a:p>
            <a:pPr lvl="1"/>
            <a:r>
              <a:rPr lang="en-US" sz="2800" dirty="0"/>
              <a:t>A forest reserve reports a sharp decline in its native owl population over the past two years</a:t>
            </a:r>
          </a:p>
          <a:p>
            <a:pPr lvl="1"/>
            <a:endParaRPr lang="en-US" sz="2800" dirty="0"/>
          </a:p>
          <a:p>
            <a:r>
              <a:rPr lang="en-US" sz="3200" dirty="0"/>
              <a:t>With a partner discuss how your system 2 brain might respond to the scenarios</a:t>
            </a:r>
          </a:p>
          <a:p>
            <a:pPr lvl="1"/>
            <a:endParaRPr lang="en-US" dirty="0"/>
          </a:p>
          <a:p>
            <a:pPr lvl="1"/>
            <a:endParaRPr lang="en-US" dirty="0"/>
          </a:p>
        </p:txBody>
      </p:sp>
    </p:spTree>
    <p:extLst>
      <p:ext uri="{BB962C8B-B14F-4D97-AF65-F5344CB8AC3E}">
        <p14:creationId xmlns:p14="http://schemas.microsoft.com/office/powerpoint/2010/main" val="1808799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496D3DE-0E0F-C35A-BB10-51A0BC80AC24}"/>
              </a:ext>
            </a:extLst>
          </p:cNvPr>
          <p:cNvSpPr/>
          <p:nvPr/>
        </p:nvSpPr>
        <p:spPr>
          <a:xfrm>
            <a:off x="4807131" y="1288974"/>
            <a:ext cx="2521132" cy="22902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C256A9-6FE7-664F-0C1E-15F653B18C09}"/>
              </a:ext>
            </a:extLst>
          </p:cNvPr>
          <p:cNvSpPr>
            <a:spLocks noGrp="1"/>
          </p:cNvSpPr>
          <p:nvPr>
            <p:ph type="title"/>
          </p:nvPr>
        </p:nvSpPr>
        <p:spPr>
          <a:xfrm>
            <a:off x="838200" y="365126"/>
            <a:ext cx="10515600" cy="923848"/>
          </a:xfrm>
        </p:spPr>
        <p:txBody>
          <a:bodyPr/>
          <a:lstStyle/>
          <a:p>
            <a:r>
              <a:rPr lang="en-US" dirty="0"/>
              <a:t>Grading: Class graded out of 100</a:t>
            </a:r>
          </a:p>
        </p:txBody>
      </p:sp>
      <p:sp>
        <p:nvSpPr>
          <p:cNvPr id="3" name="Content Placeholder 2">
            <a:extLst>
              <a:ext uri="{FF2B5EF4-FFF2-40B4-BE49-F238E27FC236}">
                <a16:creationId xmlns:a16="http://schemas.microsoft.com/office/drawing/2014/main" id="{17ED4BBC-B8FB-22BE-F362-D9083AEB87D1}"/>
              </a:ext>
            </a:extLst>
          </p:cNvPr>
          <p:cNvSpPr>
            <a:spLocks noGrp="1"/>
          </p:cNvSpPr>
          <p:nvPr>
            <p:ph idx="1"/>
          </p:nvPr>
        </p:nvSpPr>
        <p:spPr>
          <a:xfrm>
            <a:off x="838200" y="1487277"/>
            <a:ext cx="10515600" cy="4689686"/>
          </a:xfrm>
        </p:spPr>
        <p:txBody>
          <a:bodyPr>
            <a:normAutofit fontScale="92500" lnSpcReduction="20000"/>
          </a:bodyPr>
          <a:lstStyle/>
          <a:p>
            <a:pPr marL="0" indent="0" algn="ctr">
              <a:buNone/>
            </a:pPr>
            <a:r>
              <a:rPr lang="en-US" b="1" dirty="0"/>
              <a:t>A (4.0) = 90-100</a:t>
            </a:r>
          </a:p>
          <a:p>
            <a:pPr marL="0" indent="0" algn="ctr">
              <a:buNone/>
            </a:pPr>
            <a:r>
              <a:rPr lang="en-US" b="1" dirty="0"/>
              <a:t>B (3.0) = 80-89</a:t>
            </a:r>
          </a:p>
          <a:p>
            <a:pPr marL="0" indent="0" algn="ctr">
              <a:buNone/>
            </a:pPr>
            <a:r>
              <a:rPr lang="en-US" b="1" dirty="0"/>
              <a:t>C (2.0) = 70-79</a:t>
            </a:r>
          </a:p>
          <a:p>
            <a:pPr marL="0" indent="0" algn="ctr">
              <a:buNone/>
            </a:pPr>
            <a:r>
              <a:rPr lang="en-US" b="1" dirty="0"/>
              <a:t>D (1.0) = 60-69</a:t>
            </a:r>
          </a:p>
          <a:p>
            <a:pPr marL="0" indent="0" algn="ctr">
              <a:buNone/>
            </a:pPr>
            <a:r>
              <a:rPr lang="en-US" b="1" dirty="0"/>
              <a:t>F (0) = &lt; 60.</a:t>
            </a:r>
          </a:p>
          <a:p>
            <a:pPr marL="0" indent="0">
              <a:buNone/>
            </a:pPr>
            <a:endParaRPr lang="en-US" dirty="0"/>
          </a:p>
          <a:p>
            <a:r>
              <a:rPr lang="en-US" dirty="0"/>
              <a:t>Participation (40 points)</a:t>
            </a:r>
          </a:p>
          <a:p>
            <a:pPr lvl="1"/>
            <a:r>
              <a:rPr lang="en-US" dirty="0"/>
              <a:t>5 points/week *see syllabus for grading</a:t>
            </a:r>
          </a:p>
          <a:p>
            <a:r>
              <a:rPr lang="en-US" dirty="0"/>
              <a:t>Skills checks (28 points)</a:t>
            </a:r>
          </a:p>
          <a:p>
            <a:pPr lvl="1"/>
            <a:r>
              <a:rPr lang="en-US" dirty="0"/>
              <a:t>4 points per week (weeks 1-7) *see syllabus for grading</a:t>
            </a:r>
          </a:p>
          <a:p>
            <a:r>
              <a:rPr lang="en-US" dirty="0"/>
              <a:t>Final project –rapid prototyping (32 points)</a:t>
            </a:r>
          </a:p>
          <a:p>
            <a:pPr lvl="1"/>
            <a:r>
              <a:rPr lang="en-US" dirty="0"/>
              <a:t>*see syllabus for grading</a:t>
            </a:r>
          </a:p>
          <a:p>
            <a:pPr lvl="1"/>
            <a:endParaRPr lang="en-US" dirty="0"/>
          </a:p>
        </p:txBody>
      </p:sp>
    </p:spTree>
    <p:extLst>
      <p:ext uri="{BB962C8B-B14F-4D97-AF65-F5344CB8AC3E}">
        <p14:creationId xmlns:p14="http://schemas.microsoft.com/office/powerpoint/2010/main" val="41533545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47D3-EC0F-7AB0-9E67-F376647B1F6A}"/>
              </a:ext>
            </a:extLst>
          </p:cNvPr>
          <p:cNvSpPr>
            <a:spLocks noGrp="1"/>
          </p:cNvSpPr>
          <p:nvPr>
            <p:ph type="title"/>
          </p:nvPr>
        </p:nvSpPr>
        <p:spPr>
          <a:xfrm>
            <a:off x="838200" y="487094"/>
            <a:ext cx="10515600" cy="505208"/>
          </a:xfrm>
          <a:solidFill>
            <a:schemeClr val="tx1"/>
          </a:solidFill>
        </p:spPr>
        <p:txBody>
          <a:bodyPr>
            <a:normAutofit fontScale="90000"/>
          </a:bodyPr>
          <a:lstStyle/>
          <a:p>
            <a:r>
              <a:rPr lang="en-US" dirty="0">
                <a:solidFill>
                  <a:schemeClr val="bg1"/>
                </a:solidFill>
              </a:rPr>
              <a:t>Reading discussion:</a:t>
            </a:r>
          </a:p>
        </p:txBody>
      </p:sp>
      <p:sp>
        <p:nvSpPr>
          <p:cNvPr id="3" name="Content Placeholder 2">
            <a:extLst>
              <a:ext uri="{FF2B5EF4-FFF2-40B4-BE49-F238E27FC236}">
                <a16:creationId xmlns:a16="http://schemas.microsoft.com/office/drawing/2014/main" id="{5065222C-AC3B-D764-0D9B-0BF922B0FADD}"/>
              </a:ext>
            </a:extLst>
          </p:cNvPr>
          <p:cNvSpPr>
            <a:spLocks noGrp="1"/>
          </p:cNvSpPr>
          <p:nvPr>
            <p:ph idx="1"/>
          </p:nvPr>
        </p:nvSpPr>
        <p:spPr>
          <a:xfrm>
            <a:off x="838200" y="1156771"/>
            <a:ext cx="10515600" cy="5335320"/>
          </a:xfrm>
        </p:spPr>
        <p:txBody>
          <a:bodyPr>
            <a:normAutofit/>
          </a:bodyPr>
          <a:lstStyle/>
          <a:p>
            <a:pPr marL="0" indent="0">
              <a:buNone/>
            </a:pPr>
            <a:r>
              <a:rPr lang="en-US" sz="3200" dirty="0"/>
              <a:t>Discuss Gregory and Long 2012 Chapter 1:</a:t>
            </a:r>
          </a:p>
          <a:p>
            <a:pPr marL="514350" indent="-514350">
              <a:buFont typeface="+mj-lt"/>
              <a:buAutoNum type="arabicPeriod"/>
            </a:pPr>
            <a:r>
              <a:rPr lang="en-US" sz="2400" dirty="0"/>
              <a:t>What distinguishes Structured Decision Making (SDM) from traditional environmental decision-making approaches such as science-based, consensus-based, or economic analysis?</a:t>
            </a:r>
          </a:p>
          <a:p>
            <a:pPr marL="514350" indent="-514350">
              <a:buFont typeface="+mj-lt"/>
              <a:buAutoNum type="arabicPeriod"/>
            </a:pPr>
            <a:r>
              <a:rPr lang="en-US" sz="2400" dirty="0"/>
              <a:t>In what ways can SDM help build trust and collaboration among stakeholders with conflicting interests?</a:t>
            </a:r>
          </a:p>
          <a:p>
            <a:pPr marL="514350" indent="-514350">
              <a:buFont typeface="+mj-lt"/>
              <a:buAutoNum type="arabicPeriod"/>
            </a:pPr>
            <a:r>
              <a:rPr lang="en-US" sz="2400" dirty="0"/>
              <a:t>The chapter emphasizes the importance of developing creative alternatives. Why is this step often overlooked in conventional decision-making, and how does SDM encourage innovation?</a:t>
            </a:r>
          </a:p>
          <a:p>
            <a:pPr marL="514350" indent="-514350">
              <a:buFont typeface="+mj-lt"/>
              <a:buAutoNum type="arabicPeriod"/>
            </a:pPr>
            <a:r>
              <a:rPr lang="en-US" sz="2400" dirty="0"/>
              <a:t>What are some potential limitations or challenges of implementing SDM in real-world environmental management scenarios?</a:t>
            </a:r>
          </a:p>
          <a:p>
            <a:pPr marL="514350" indent="-514350">
              <a:buFont typeface="+mj-lt"/>
              <a:buAutoNum type="arabicPeriod"/>
            </a:pPr>
            <a:r>
              <a:rPr lang="en-US" sz="2400" dirty="0"/>
              <a:t>The authors describe SDM as both a science and an art. What does this mean?</a:t>
            </a:r>
          </a:p>
        </p:txBody>
      </p:sp>
    </p:spTree>
    <p:extLst>
      <p:ext uri="{BB962C8B-B14F-4D97-AF65-F5344CB8AC3E}">
        <p14:creationId xmlns:p14="http://schemas.microsoft.com/office/powerpoint/2010/main" val="673760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D62A8FE-97F1-68A0-3D9C-BF854FBC75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BB3A59-873A-9169-B67D-C09FE7AC8327}"/>
              </a:ext>
            </a:extLst>
          </p:cNvPr>
          <p:cNvSpPr>
            <a:spLocks noGrp="1"/>
          </p:cNvSpPr>
          <p:nvPr>
            <p:ph type="title"/>
          </p:nvPr>
        </p:nvSpPr>
        <p:spPr>
          <a:xfrm>
            <a:off x="430576" y="141632"/>
            <a:ext cx="10515600" cy="869315"/>
          </a:xfrm>
        </p:spPr>
        <p:txBody>
          <a:bodyPr>
            <a:normAutofit/>
          </a:bodyPr>
          <a:lstStyle/>
          <a:p>
            <a:r>
              <a:rPr lang="en-US" dirty="0"/>
              <a:t>Logistics – Final Presentation</a:t>
            </a:r>
          </a:p>
        </p:txBody>
      </p:sp>
      <p:sp>
        <p:nvSpPr>
          <p:cNvPr id="3" name="TextBox 2">
            <a:extLst>
              <a:ext uri="{FF2B5EF4-FFF2-40B4-BE49-F238E27FC236}">
                <a16:creationId xmlns:a16="http://schemas.microsoft.com/office/drawing/2014/main" id="{C8843E56-8340-DD2F-0F72-4B576953FC28}"/>
              </a:ext>
            </a:extLst>
          </p:cNvPr>
          <p:cNvSpPr txBox="1"/>
          <p:nvPr/>
        </p:nvSpPr>
        <p:spPr>
          <a:xfrm>
            <a:off x="848298" y="1476260"/>
            <a:ext cx="10201620" cy="3539430"/>
          </a:xfrm>
          <a:prstGeom prst="rect">
            <a:avLst/>
          </a:prstGeom>
          <a:noFill/>
        </p:spPr>
        <p:txBody>
          <a:bodyPr wrap="square" rtlCol="0">
            <a:spAutoFit/>
          </a:bodyPr>
          <a:lstStyle/>
          <a:p>
            <a:r>
              <a:rPr lang="en-US" sz="2800" dirty="0"/>
              <a:t>During the final week of class, each student will be expected to informally discuss (~5 minutes) how components of decision analysis/ Structured Decision Making could be applied to their current graduate research project. The rapid prototyping grading rubric is found at the end of the syllabus. </a:t>
            </a:r>
          </a:p>
          <a:p>
            <a:endParaRPr lang="en-US" sz="2800" dirty="0"/>
          </a:p>
          <a:p>
            <a:pPr marL="457200" indent="-457200">
              <a:buFont typeface="Arial" panose="020B0604020202020204" pitchFamily="34" charset="0"/>
              <a:buChar char="•"/>
            </a:pPr>
            <a:r>
              <a:rPr lang="en-US" sz="2800" dirty="0"/>
              <a:t>See syllabus for grading rubric</a:t>
            </a:r>
          </a:p>
          <a:p>
            <a:pPr marL="457200" indent="-457200">
              <a:buFont typeface="Arial" panose="020B0604020202020204" pitchFamily="34" charset="0"/>
              <a:buChar char="•"/>
            </a:pPr>
            <a:r>
              <a:rPr lang="en-US" sz="2800" dirty="0"/>
              <a:t>We will revisit final project expectations most weeks</a:t>
            </a:r>
          </a:p>
        </p:txBody>
      </p:sp>
    </p:spTree>
    <p:extLst>
      <p:ext uri="{BB962C8B-B14F-4D97-AF65-F5344CB8AC3E}">
        <p14:creationId xmlns:p14="http://schemas.microsoft.com/office/powerpoint/2010/main" val="3670674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148F6-D930-F6AA-35B2-441A7AFF1A14}"/>
              </a:ext>
            </a:extLst>
          </p:cNvPr>
          <p:cNvSpPr>
            <a:spLocks noGrp="1"/>
          </p:cNvSpPr>
          <p:nvPr>
            <p:ph type="title"/>
          </p:nvPr>
        </p:nvSpPr>
        <p:spPr/>
        <p:txBody>
          <a:bodyPr/>
          <a:lstStyle/>
          <a:p>
            <a:pPr algn="ctr"/>
            <a:r>
              <a:rPr lang="en-US" b="1" dirty="0"/>
              <a:t>Course Learning Objectives</a:t>
            </a:r>
          </a:p>
        </p:txBody>
      </p:sp>
      <p:sp>
        <p:nvSpPr>
          <p:cNvPr id="3" name="Content Placeholder 2">
            <a:extLst>
              <a:ext uri="{FF2B5EF4-FFF2-40B4-BE49-F238E27FC236}">
                <a16:creationId xmlns:a16="http://schemas.microsoft.com/office/drawing/2014/main" id="{3ED4B186-8CA7-B2FD-E127-9EF30595155C}"/>
              </a:ext>
            </a:extLst>
          </p:cNvPr>
          <p:cNvSpPr>
            <a:spLocks noGrp="1"/>
          </p:cNvSpPr>
          <p:nvPr>
            <p:ph idx="1"/>
          </p:nvPr>
        </p:nvSpPr>
        <p:spPr>
          <a:xfrm>
            <a:off x="838200" y="1690688"/>
            <a:ext cx="10298861" cy="4280454"/>
          </a:xfrm>
        </p:spPr>
        <p:txBody>
          <a:bodyPr>
            <a:normAutofit lnSpcReduction="10000"/>
          </a:bodyPr>
          <a:lstStyle/>
          <a:p>
            <a:pPr marL="514350" lvl="0" indent="-514350">
              <a:buFont typeface="+mj-lt"/>
              <a:buAutoNum type="arabicPeriod"/>
            </a:pPr>
            <a:r>
              <a:rPr lang="en-US" dirty="0"/>
              <a:t>Identify the circumstances when Structured Decision Making could be useful</a:t>
            </a:r>
          </a:p>
          <a:p>
            <a:pPr marL="514350" lvl="0" indent="-514350">
              <a:buFont typeface="+mj-lt"/>
              <a:buAutoNum type="arabicPeriod"/>
            </a:pPr>
            <a:r>
              <a:rPr lang="en-US" dirty="0"/>
              <a:t>Comprehend key principles of Structured Decision Making (e.g., </a:t>
            </a:r>
            <a:r>
              <a:rPr lang="en-US" dirty="0" err="1"/>
              <a:t>PrOACT</a:t>
            </a:r>
            <a:r>
              <a:rPr lang="en-US" dirty="0"/>
              <a:t>, adaptive management)</a:t>
            </a:r>
          </a:p>
          <a:p>
            <a:pPr marL="514350" lvl="0" indent="-514350">
              <a:buFont typeface="+mj-lt"/>
              <a:buAutoNum type="arabicPeriod"/>
            </a:pPr>
            <a:r>
              <a:rPr lang="en-US" dirty="0"/>
              <a:t>Understand graphical models of natural resource decisions (e.g., objective hierarchies, influence diagrams, decision trees)</a:t>
            </a:r>
          </a:p>
          <a:p>
            <a:pPr marL="514350" lvl="0" indent="-514350">
              <a:buFont typeface="+mj-lt"/>
              <a:buAutoNum type="arabicPeriod"/>
            </a:pPr>
            <a:r>
              <a:rPr lang="en-US" dirty="0"/>
              <a:t>Identify tools that could be used for decision situations involving multiple objectives, uncertainty, risk, and repeated decisions</a:t>
            </a:r>
          </a:p>
          <a:p>
            <a:pPr marL="514350" lvl="0" indent="-514350">
              <a:buFont typeface="+mj-lt"/>
              <a:buAutoNum type="arabicPeriod"/>
            </a:pPr>
            <a:r>
              <a:rPr lang="en-US" dirty="0"/>
              <a:t>Apply the </a:t>
            </a:r>
            <a:r>
              <a:rPr lang="en-US" dirty="0" err="1"/>
              <a:t>PrOACT</a:t>
            </a:r>
            <a:r>
              <a:rPr lang="en-US" dirty="0"/>
              <a:t> process to graduate research topics with rapid prototyping</a:t>
            </a:r>
          </a:p>
        </p:txBody>
      </p:sp>
      <p:sp>
        <p:nvSpPr>
          <p:cNvPr id="4" name="TextBox 3">
            <a:extLst>
              <a:ext uri="{FF2B5EF4-FFF2-40B4-BE49-F238E27FC236}">
                <a16:creationId xmlns:a16="http://schemas.microsoft.com/office/drawing/2014/main" id="{00417F90-C02B-5967-87D4-B7C8AC9719B4}"/>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Tree>
    <p:extLst>
      <p:ext uri="{BB962C8B-B14F-4D97-AF65-F5344CB8AC3E}">
        <p14:creationId xmlns:p14="http://schemas.microsoft.com/office/powerpoint/2010/main" val="1137269737"/>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205C470770B0D4ABF8826612BE84D5C" ma:contentTypeVersion="11" ma:contentTypeDescription="Create a new document." ma:contentTypeScope="" ma:versionID="d7fafb7966f5382a7b5f49eb7fca42a7">
  <xsd:schema xmlns:xsd="http://www.w3.org/2001/XMLSchema" xmlns:xs="http://www.w3.org/2001/XMLSchema" xmlns:p="http://schemas.microsoft.com/office/2006/metadata/properties" xmlns:ns2="050c1e3a-3f2f-46e4-a7ea-a86e3cc5eb79" xmlns:ns3="46a3c90f-7163-42dd-89ea-fb04cd484268" targetNamespace="http://schemas.microsoft.com/office/2006/metadata/properties" ma:root="true" ma:fieldsID="9d965f3a61d4a60a0bcdf4e7f4aceea8" ns2:_="" ns3:_="">
    <xsd:import namespace="050c1e3a-3f2f-46e4-a7ea-a86e3cc5eb79"/>
    <xsd:import namespace="46a3c90f-7163-42dd-89ea-fb04cd48426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0c1e3a-3f2f-46e4-a7ea-a86e3cc5eb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9c5df3ad-b4e5-45d1-88c9-23db5f1fe618"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6a3c90f-7163-42dd-89ea-fb04cd484268"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52362f2d-49b2-4aec-879b-1d5b4696d909}" ma:internalName="TaxCatchAll" ma:showField="CatchAllData" ma:web="46a3c90f-7163-42dd-89ea-fb04cd48426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46a3c90f-7163-42dd-89ea-fb04cd484268" xsi:nil="true"/>
    <lcf76f155ced4ddcb4097134ff3c332f xmlns="050c1e3a-3f2f-46e4-a7ea-a86e3cc5eb79">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FDCFB6C1-0DFB-464F-A4E0-4B9110FCE372}">
  <ds:schemaRefs>
    <ds:schemaRef ds:uri="050c1e3a-3f2f-46e4-a7ea-a86e3cc5eb79"/>
    <ds:schemaRef ds:uri="46a3c90f-7163-42dd-89ea-fb04cd48426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B6C8A5A-3C6E-4AD9-AAB6-4593C0D01033}">
  <ds:schemaRefs>
    <ds:schemaRef ds:uri="http://schemas.microsoft.com/sharepoint/v3/contenttype/forms"/>
  </ds:schemaRefs>
</ds:datastoreItem>
</file>

<file path=customXml/itemProps3.xml><?xml version="1.0" encoding="utf-8"?>
<ds:datastoreItem xmlns:ds="http://schemas.openxmlformats.org/officeDocument/2006/customXml" ds:itemID="{EA6358A4-AB2B-46A6-8A66-ED7466D63DD5}">
  <ds:schemaRefs>
    <ds:schemaRef ds:uri="050c1e3a-3f2f-46e4-a7ea-a86e3cc5eb79"/>
    <ds:schemaRef ds:uri="46a3c90f-7163-42dd-89ea-fb04cd484268"/>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TM03457464[[fn=Dividend]]</Template>
  <TotalTime>968</TotalTime>
  <Words>5428</Words>
  <Application>Microsoft Office PowerPoint</Application>
  <PresentationFormat>Widescreen</PresentationFormat>
  <Paragraphs>957</Paragraphs>
  <Slides>70</Slides>
  <Notes>39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70</vt:i4>
      </vt:variant>
    </vt:vector>
  </HeadingPairs>
  <TitlesOfParts>
    <vt:vector size="77" baseType="lpstr">
      <vt:lpstr>Aptos</vt:lpstr>
      <vt:lpstr>Arial</vt:lpstr>
      <vt:lpstr>Calibri</vt:lpstr>
      <vt:lpstr>Calibri Light</vt:lpstr>
      <vt:lpstr>Open Sans</vt:lpstr>
      <vt:lpstr>Times New Roman</vt:lpstr>
      <vt:lpstr>Office 2013 - 2022 Theme</vt:lpstr>
      <vt:lpstr>Week 1:  Course Overview &amp;  Introduction/ Motivation for Structured Decision Making </vt:lpstr>
      <vt:lpstr>Who am I?</vt:lpstr>
      <vt:lpstr>Introductions:</vt:lpstr>
      <vt:lpstr>Logistics</vt:lpstr>
      <vt:lpstr>Logistics – weekly schedule    *schedule subject to change</vt:lpstr>
      <vt:lpstr>PowerPoint Presentation</vt:lpstr>
      <vt:lpstr>Grading: Class graded out of 100</vt:lpstr>
      <vt:lpstr>Logistics – Final Presentation</vt:lpstr>
      <vt:lpstr>Course Learning Objectives</vt:lpstr>
      <vt:lpstr>Week 1:  Introduction/ Motivation for Structured Decision Making </vt:lpstr>
      <vt:lpstr>Humans are GOOD Decision Makers</vt:lpstr>
      <vt:lpstr>US 1549, 15 January 2009</vt:lpstr>
      <vt:lpstr>Blink</vt:lpstr>
      <vt:lpstr>Humans are BAD Decision Makers</vt:lpstr>
      <vt:lpstr>Quick Puzzle to Test Your Problem Solving</vt:lpstr>
      <vt:lpstr>Cognitive Biases</vt:lpstr>
      <vt:lpstr>Cognitive Biases</vt:lpstr>
      <vt:lpstr>Cognitive Biases</vt:lpstr>
      <vt:lpstr>Cognitive Biases</vt:lpstr>
      <vt:lpstr>Quiz!</vt:lpstr>
      <vt:lpstr>Errors in forecasting</vt:lpstr>
      <vt:lpstr>Quiz</vt:lpstr>
      <vt:lpstr>Errors in forecasting</vt:lpstr>
      <vt:lpstr>Errors in forecasting</vt:lpstr>
      <vt:lpstr>Cognitive Biases</vt:lpstr>
      <vt:lpstr>Activity: Cognitive Biases</vt:lpstr>
      <vt:lpstr>Humans are both  GOOD and BAD decision makers</vt:lpstr>
      <vt:lpstr>Human Decision Making</vt:lpstr>
      <vt:lpstr>Systems 1 and 2</vt:lpstr>
      <vt:lpstr>Activity: System 1 and 2 Thinking</vt:lpstr>
      <vt:lpstr>Typical approaches for hard decisions (system 2) in natural resources</vt:lpstr>
      <vt:lpstr>A good approach for hard decisions (system 2) in natural resources</vt:lpstr>
      <vt:lpstr>Structured Decision Making (SDM)</vt:lpstr>
      <vt:lpstr>Two key elements of Structured Decision Making</vt:lpstr>
      <vt:lpstr>PrOACT</vt:lpstr>
      <vt:lpstr>When is SDM appropriate?</vt:lpstr>
      <vt:lpstr>When is SDM NOT appropriate?</vt:lpstr>
      <vt:lpstr>SDM usefulness: </vt:lpstr>
      <vt:lpstr>SDM examples- natural resources</vt:lpstr>
      <vt:lpstr>SDM – who uses it?</vt:lpstr>
      <vt:lpstr>SDM examples- beyond natural resources</vt:lpstr>
      <vt:lpstr>PrOACT Story –abridged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Skills check (15 minutes) </vt:lpstr>
      <vt:lpstr>Group 1:</vt:lpstr>
      <vt:lpstr>Group 2:</vt:lpstr>
      <vt:lpstr>Group 3:</vt:lpstr>
      <vt:lpstr>Group 4:</vt:lpstr>
      <vt:lpstr>Group 5:</vt:lpstr>
      <vt:lpstr>Discussion:</vt:lpstr>
      <vt:lpstr>Looking ahead:</vt:lpstr>
      <vt:lpstr>Extra time activities:</vt:lpstr>
      <vt:lpstr>Good decision making -Activity</vt:lpstr>
      <vt:lpstr>Good decision making –Activity 2</vt:lpstr>
      <vt:lpstr>System 1 vs System 2- Activity</vt:lpstr>
      <vt:lpstr>Reading 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Motivation for Structured Decision Making</dc:title>
  <dc:creator>Thompson, Brielle</dc:creator>
  <cp:lastModifiedBy>Thompson, Brielle</cp:lastModifiedBy>
  <cp:revision>53</cp:revision>
  <dcterms:created xsi:type="dcterms:W3CDTF">2024-12-30T15:57:04Z</dcterms:created>
  <dcterms:modified xsi:type="dcterms:W3CDTF">2025-08-20T19:59:23Z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0x010100D205C470770B0D4ABF8826612BE84D5C</vt:lpwstr>
  </property>
  <property fmtid="{D5CDD505-2E9C-101B-9397-08002B2CF9AE}" pid="3" name="MediaServiceImageTags">
    <vt:lpwstr/>
  </property>
</Properties>
</file>